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</p:sldMasterIdLst>
  <p:notesMasterIdLst>
    <p:notesMasterId r:id="rId37"/>
  </p:notesMasterIdLst>
  <p:sldIdLst>
    <p:sldId id="401" r:id="rId2"/>
    <p:sldId id="372" r:id="rId3"/>
    <p:sldId id="457" r:id="rId4"/>
    <p:sldId id="459" r:id="rId5"/>
    <p:sldId id="460" r:id="rId6"/>
    <p:sldId id="461" r:id="rId7"/>
    <p:sldId id="463" r:id="rId8"/>
    <p:sldId id="462" r:id="rId9"/>
    <p:sldId id="464" r:id="rId10"/>
    <p:sldId id="466" r:id="rId11"/>
    <p:sldId id="465" r:id="rId12"/>
    <p:sldId id="408" r:id="rId13"/>
    <p:sldId id="410" r:id="rId14"/>
    <p:sldId id="467" r:id="rId15"/>
    <p:sldId id="468" r:id="rId16"/>
    <p:sldId id="469" r:id="rId17"/>
    <p:sldId id="470" r:id="rId18"/>
    <p:sldId id="471" r:id="rId19"/>
    <p:sldId id="472" r:id="rId20"/>
    <p:sldId id="473" r:id="rId21"/>
    <p:sldId id="475" r:id="rId22"/>
    <p:sldId id="479" r:id="rId23"/>
    <p:sldId id="478" r:id="rId24"/>
    <p:sldId id="480" r:id="rId25"/>
    <p:sldId id="409" r:id="rId26"/>
    <p:sldId id="498" r:id="rId27"/>
    <p:sldId id="474" r:id="rId28"/>
    <p:sldId id="482" r:id="rId29"/>
    <p:sldId id="499" r:id="rId30"/>
    <p:sldId id="500" r:id="rId31"/>
    <p:sldId id="483" r:id="rId32"/>
    <p:sldId id="484" r:id="rId33"/>
    <p:sldId id="485" r:id="rId34"/>
    <p:sldId id="486" r:id="rId35"/>
    <p:sldId id="487" r:id="rId36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Inconsolata" panose="00000509000000000000" pitchFamily="49" charset="0"/>
      <p:regular r:id="rId48"/>
      <p:bold r:id="rId49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B86"/>
    <a:srgbClr val="9BDF95"/>
    <a:srgbClr val="DDFEDA"/>
    <a:srgbClr val="E6E6E6"/>
    <a:srgbClr val="F6F6F6"/>
    <a:srgbClr val="7BBABA"/>
    <a:srgbClr val="5C9F9F"/>
    <a:srgbClr val="A1B6D4"/>
    <a:srgbClr val="70AAB9"/>
    <a:srgbClr val="53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3" autoAdjust="0"/>
    <p:restoredTop sz="73839" autoAdjust="0"/>
  </p:normalViewPr>
  <p:slideViewPr>
    <p:cSldViewPr>
      <p:cViewPr varScale="1">
        <p:scale>
          <a:sx n="84" d="100"/>
          <a:sy n="84" d="100"/>
        </p:scale>
        <p:origin x="124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D080-EADE-44E0-8E63-3E354BC69AC7}" type="datetimeFigureOut">
              <a:rPr lang="de-DE" smtClean="0"/>
              <a:t>04.07.2022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FCB0-3755-4208-8296-CCA33331E4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17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7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spending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time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while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486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58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https://cran.r-project.org/doc/manuals/R-exts.html#Using-C_002b_002b-code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884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999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3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7">
            <a:extLst>
              <a:ext uri="{FF2B5EF4-FFF2-40B4-BE49-F238E27FC236}">
                <a16:creationId xmlns:a16="http://schemas.microsoft.com/office/drawing/2014/main" id="{E0E3F787-E9C0-4AAF-ABF1-0090767135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2816225"/>
          <a:ext cx="291623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Image" r:id="rId3" imgW="4863492" imgH="1663492" progId="Photoshop.Image.9">
                  <p:embed/>
                </p:oleObj>
              </mc:Choice>
              <mc:Fallback>
                <p:oleObj name="Image" r:id="rId3" imgW="4863492" imgH="1663492" progId="Photoshop.Image.9">
                  <p:embed/>
                  <p:pic>
                    <p:nvPicPr>
                      <p:cNvPr id="2050" name="Object 47">
                        <a:extLst>
                          <a:ext uri="{FF2B5EF4-FFF2-40B4-BE49-F238E27FC236}">
                            <a16:creationId xmlns:a16="http://schemas.microsoft.com/office/drawing/2014/main" id="{3D95F986-B84E-47EE-A530-1EA30E70F0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816225"/>
                        <a:ext cx="2916237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8">
            <a:extLst>
              <a:ext uri="{FF2B5EF4-FFF2-40B4-BE49-F238E27FC236}">
                <a16:creationId xmlns:a16="http://schemas.microsoft.com/office/drawing/2014/main" id="{22A0BB07-91BA-4620-9A72-1CA0BE883729}"/>
              </a:ext>
            </a:extLst>
          </p:cNvPr>
          <p:cNvGrpSpPr>
            <a:grpSpLocks/>
          </p:cNvGrpSpPr>
          <p:nvPr/>
        </p:nvGrpSpPr>
        <p:grpSpPr bwMode="auto">
          <a:xfrm>
            <a:off x="0" y="1817688"/>
            <a:ext cx="9144000" cy="3325812"/>
            <a:chOff x="0" y="1526"/>
            <a:chExt cx="5760" cy="2794"/>
          </a:xfrm>
        </p:grpSpPr>
        <p:sp>
          <p:nvSpPr>
            <p:cNvPr id="6" name="Rectangle 29">
              <a:extLst>
                <a:ext uri="{FF2B5EF4-FFF2-40B4-BE49-F238E27FC236}">
                  <a16:creationId xmlns:a16="http://schemas.microsoft.com/office/drawing/2014/main" id="{57779937-D3F6-4028-91F9-81CD106A4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82E839DF-3CA2-46AE-87D6-136B70119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29807AE0-C50A-4D2F-8971-6F979D963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D8306F6D-9B48-406E-8AFB-8B6AEF2F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" name="Rectangle 34">
              <a:extLst>
                <a:ext uri="{FF2B5EF4-FFF2-40B4-BE49-F238E27FC236}">
                  <a16:creationId xmlns:a16="http://schemas.microsoft.com/office/drawing/2014/main" id="{9B250B19-7538-40F9-B9E4-839895533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7237CA3C-53B9-45E7-92A8-A76D1A153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7CCFDF32-66D0-4521-8C3C-449382AA1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268288"/>
            <a:ext cx="26987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1814513"/>
            <a:ext cx="7199312" cy="11358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002756"/>
            <a:ext cx="4679950" cy="1134666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F564C6A-EAAE-456F-A2A6-837599775C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6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90FECB-B7D3-45EB-A324-4CF57228D9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C62091-FA46-441D-BD74-D8FFFD9335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0C26AD-A5E9-437E-8F5C-B466D49C53A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693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05978"/>
            <a:ext cx="2071687" cy="43100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9" y="205978"/>
            <a:ext cx="6067425" cy="4310063"/>
          </a:xfrm>
        </p:spPr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121A14-DACF-424C-A54C-B06FF48C47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2F8735-F22A-462E-9D02-D14295CE5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5A279-6F3B-429C-9BC6-DB2310A554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61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1FEE5B-7841-41F8-A487-06CE98B09F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C53DCB-F54E-4006-929E-86EF0B0D9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844654-2861-4DD0-8117-2B7E7CCA1B3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667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722060-FC12-4BD8-BB23-37DF07DEA2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7FD4BB-D4C3-432D-AB4C-DD9DD5B582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D6507-3D35-4771-AC03-921F40BF011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482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478757"/>
            <a:ext cx="4038600" cy="303728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478757"/>
            <a:ext cx="4038600" cy="3037285"/>
          </a:xfrm>
        </p:spPr>
        <p:txBody>
          <a:bodyPr/>
          <a:lstStyle>
            <a:lvl1pPr marL="360000" indent="-291600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22FEDF-AFAE-4AF2-BB37-9EE528EF75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D66F9A-2ED3-4580-919A-55BA459D77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DEB2D-6E23-425B-B743-BA3D7B3B4B9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8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39CADB-776B-4250-A5BC-1972D29F2D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867B1B6-5ECE-4455-A500-82AD385CD7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A5AC93-E6CB-49E3-9633-2843185A0DD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66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7F06EF-3242-4F09-A231-9E20414155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BDAD60-0980-4731-B121-41216BBFE1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FE3A5-57D9-490D-8E5E-8419FFF4C93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65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744F2B4-D95D-4E7E-9B65-2EF24CD381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C639EFC-8B57-4523-A9E3-F9725B8DD1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51715-CFC5-4F65-8502-DF793AB3ABF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2584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9F31FA-57D3-4C9E-AA6F-1D620639A8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5A0013-8D65-497A-A22D-37E2C8C75D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E77C-3E38-48CC-B04B-9735B0C0318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937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7B6DE-E564-4FD6-A4A2-28B22DA418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D8E864-1135-4A40-8491-2279BCF997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502AC-8A1A-4600-A487-A6B944AEE8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243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40CE0A4-F711-4D2F-89EE-5BBC5F6D7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911D3305-A98A-43E6-866A-EAA417333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46225"/>
            <a:ext cx="8229600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81AFFCB-5846-4B69-B192-01DA4B6F1D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467677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7FEEF96-1017-439D-902C-20C8894644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4675188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</a:defRPr>
            </a:lvl1pPr>
          </a:lstStyle>
          <a:p>
            <a:fld id="{05BB1FFB-11A5-4B1B-BBA7-C15F4559DD56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DAE0D333-A04D-44B2-B526-593BAE3D761A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1828800"/>
            <a:ext cx="9144000" cy="33147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D61C1FA9-B408-42C7-8321-4788D01E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65A9049-90A1-4054-BF4E-DA8F660E0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90EAF08A-5869-4FBF-B3F5-1600AAF28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5C9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621A7AF2-C7F0-45ED-8FEC-F1533C7F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94540075-0E6C-4943-9153-169416A7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70AA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031" name="Grafik 13">
            <a:extLst>
              <a:ext uri="{FF2B5EF4-FFF2-40B4-BE49-F238E27FC236}">
                <a16:creationId xmlns:a16="http://schemas.microsoft.com/office/drawing/2014/main" id="{775FAEF8-A30F-49F8-8905-629A6D95B1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754563"/>
            <a:ext cx="1009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990000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990000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990000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99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1-4614-6868-4?countryChanged=tr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in-builder.r-project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dirty="0"/>
              <a:t>C/C++ </a:t>
            </a:r>
            <a:r>
              <a:rPr lang="de-DE" dirty="0" err="1"/>
              <a:t>integration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479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5CF0C-544B-4A35-82D7-6540BE49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pkgname</a:t>
            </a:r>
            <a:r>
              <a:rPr lang="de-DE" dirty="0">
                <a:latin typeface="Consolas" panose="020B0609020204030204" pitchFamily="49" charset="0"/>
              </a:rPr>
              <a:t>&gt;_</a:t>
            </a:r>
            <a:r>
              <a:rPr lang="de-DE" dirty="0" err="1">
                <a:latin typeface="Consolas" panose="020B0609020204030204" pitchFamily="49" charset="0"/>
              </a:rPr>
              <a:t>init.c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9D633-0336-4038-A762-120E04C9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The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init.c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structure</a:t>
            </a:r>
            <a:endParaRPr lang="de-DE" dirty="0"/>
          </a:p>
          <a:p>
            <a:pPr lvl="1"/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wrapper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wfnc_name</a:t>
            </a:r>
            <a:r>
              <a:rPr lang="de-DE" dirty="0"/>
              <a:t>)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usable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within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.Call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to</a:t>
            </a:r>
            <a:r>
              <a:rPr lang="de-DE" dirty="0"/>
              <a:t> C++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out &lt;-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.Call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wfnc_name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arg1, arg2, arg3)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557F11-20DA-4CAD-8D58-6550ABF73C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A5DB12-B45A-48E5-A0B0-763BD04210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113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D85D2-D3F4-4572-AB16-97D5CD8B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pkgname</a:t>
            </a:r>
            <a:r>
              <a:rPr lang="de-DE" dirty="0">
                <a:latin typeface="Consolas" panose="020B0609020204030204" pitchFamily="49" charset="0"/>
              </a:rPr>
              <a:t>&gt;_</a:t>
            </a:r>
            <a:r>
              <a:rPr lang="de-DE" dirty="0" err="1">
                <a:latin typeface="Consolas" panose="020B0609020204030204" pitchFamily="49" charset="0"/>
              </a:rPr>
              <a:t>init.c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C2427E-1E4E-4EB5-94BF-6EDD0CB399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EC5104-63D9-455B-96D1-58F409429E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905C56B-19DF-497A-BCAD-CEBC624BE01E}"/>
              </a:ext>
            </a:extLst>
          </p:cNvPr>
          <p:cNvSpPr txBox="1">
            <a:spLocks/>
          </p:cNvSpPr>
          <p:nvPr/>
        </p:nvSpPr>
        <p:spPr bwMode="auto">
          <a:xfrm>
            <a:off x="4788024" y="987574"/>
            <a:ext cx="3960440" cy="365134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R.h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Rinternals.h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stdlib.h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 // for NULL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R_ext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Rdynload.h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endParaRPr lang="en-US" sz="900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/* FIXME: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 Check these declarations against the C/Fortran source code.</a:t>
            </a:r>
          </a:p>
          <a:p>
            <a:pPr marL="68400" indent="0">
              <a:buNone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*/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/* .Call calls */</a:t>
            </a:r>
          </a:p>
          <a:p>
            <a:pPr marL="68400" indent="0">
              <a:buNone/>
            </a:pP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extern SEXP _</a:t>
            </a:r>
            <a:r>
              <a:rPr lang="en-US" sz="9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(SEXP);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static const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R_CallMethodDef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CallEntries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[] = {</a:t>
            </a:r>
          </a:p>
          <a:p>
            <a:pPr marL="68400" indent="0">
              <a:buNone/>
            </a:pP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  {"_</a:t>
            </a:r>
            <a:r>
              <a:rPr lang="en-US" sz="9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(DL_FUNC) &amp;_</a:t>
            </a:r>
            <a:r>
              <a:rPr lang="en-US" sz="9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, 1},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{NULL, NULL, 0}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};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void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R_init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_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&lt;</a:t>
            </a:r>
            <a:r>
              <a:rPr lang="en-US" sz="9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en-US" sz="9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DllInfo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*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R_registerRoutines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, NULL,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CallEntries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, NULL, NULL);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R_useDynamicSymbols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, FALSE);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50B77B7-12A5-4F22-B055-B4539CD1232F}"/>
              </a:ext>
            </a:extLst>
          </p:cNvPr>
          <p:cNvSpPr txBox="1"/>
          <p:nvPr/>
        </p:nvSpPr>
        <p:spPr>
          <a:xfrm>
            <a:off x="251520" y="1779662"/>
            <a:ext cx="4248472" cy="255454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each</a:t>
            </a:r>
            <a:r>
              <a:rPr lang="de-DE" sz="1000" dirty="0"/>
              <a:t> </a:t>
            </a:r>
            <a:r>
              <a:rPr lang="de-DE" sz="1000" dirty="0" err="1">
                <a:solidFill>
                  <a:schemeClr val="accent1">
                    <a:lumMod val="50000"/>
                  </a:schemeClr>
                </a:solidFill>
              </a:rPr>
              <a:t>wrapping</a:t>
            </a:r>
            <a:r>
              <a:rPr lang="de-DE" sz="1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de-DE" sz="10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wfnc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-name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de-DE" sz="1000" dirty="0" err="1"/>
              <a:t>we</a:t>
            </a:r>
            <a:r>
              <a:rPr lang="de-DE" sz="1000" dirty="0"/>
              <a:t> </a:t>
            </a:r>
            <a:r>
              <a:rPr lang="de-DE" sz="1000" dirty="0" err="1"/>
              <a:t>want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use</a:t>
            </a:r>
            <a:r>
              <a:rPr lang="de-DE" sz="1000" dirty="0"/>
              <a:t> </a:t>
            </a:r>
            <a:r>
              <a:rPr lang="de-DE" sz="1000" dirty="0" err="1"/>
              <a:t>within</a:t>
            </a:r>
            <a:r>
              <a:rPr lang="de-DE" sz="1000" dirty="0"/>
              <a:t> R </a:t>
            </a:r>
            <a:r>
              <a:rPr lang="de-DE" sz="1000" dirty="0" err="1"/>
              <a:t>we</a:t>
            </a:r>
            <a:r>
              <a:rPr lang="de-DE" sz="1000" dirty="0"/>
              <a:t> </a:t>
            </a:r>
            <a:r>
              <a:rPr lang="de-DE" sz="1000" dirty="0" err="1"/>
              <a:t>need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make</a:t>
            </a:r>
            <a:r>
              <a:rPr lang="de-DE" sz="1000" dirty="0"/>
              <a:t> </a:t>
            </a:r>
            <a:r>
              <a:rPr lang="de-DE" sz="1000" dirty="0" err="1">
                <a:solidFill>
                  <a:srgbClr val="00B0F0"/>
                </a:solidFill>
              </a:rPr>
              <a:t>changes</a:t>
            </a:r>
            <a:r>
              <a:rPr lang="de-DE" sz="1000" dirty="0"/>
              <a:t> in </a:t>
            </a:r>
            <a:r>
              <a:rPr lang="de-DE" sz="1000" dirty="0" err="1"/>
              <a:t>two</a:t>
            </a:r>
            <a:r>
              <a:rPr lang="de-DE" sz="1000" dirty="0"/>
              <a:t> </a:t>
            </a:r>
            <a:r>
              <a:rPr lang="de-DE" sz="1000" dirty="0" err="1"/>
              <a:t>entries</a:t>
            </a:r>
            <a:r>
              <a:rPr lang="de-DE" sz="10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One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calls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</a:t>
            </a:r>
            <a:r>
              <a:rPr lang="de-DE" sz="1000" dirty="0">
                <a:solidFill>
                  <a:schemeClr val="accent1">
                    <a:lumMod val="50000"/>
                  </a:schemeClr>
                </a:solidFill>
              </a:rPr>
              <a:t>.Call</a:t>
            </a:r>
            <a:r>
              <a:rPr lang="de-DE" sz="1000" dirty="0"/>
              <a:t>: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extern SEXP wfnc_name1(SEXP, SEXP, SEXP);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extern SEXP wfnc_name2(SEXP);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extern SEXP wfnc_name3(SEXP, SEXP, SEXP, SEXP);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Inconsolata" panose="00000509000000000000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One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for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>
                <a:solidFill>
                  <a:schemeClr val="accent1">
                    <a:lumMod val="50000"/>
                  </a:schemeClr>
                </a:solidFill>
                <a:latin typeface="+mn-lt"/>
                <a:ea typeface="Inconsolata" panose="00000509000000000000" pitchFamily="49" charset="0"/>
              </a:rPr>
              <a:t>Method </a:t>
            </a:r>
            <a:r>
              <a:rPr lang="de-DE" sz="1000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Inconsolata" panose="00000509000000000000" pitchFamily="49" charset="0"/>
              </a:rPr>
              <a:t>definition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: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en-US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“w</a:t>
            </a:r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fnc_name1", (DL_FUNC) &amp;wfnc_name1, 3},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en-US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“w</a:t>
            </a:r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fnc_name2", (DL_FUNC) &amp;wfnc_name2, 1},</a:t>
            </a:r>
          </a:p>
          <a:p>
            <a:pPr lvl="1"/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</a:t>
            </a:r>
            <a:r>
              <a:rPr lang="en-US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“w</a:t>
            </a:r>
            <a:r>
              <a:rPr lang="de-DE" sz="10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fnc_name3", (DL_FUNC) &amp;wfnc_name3, 4},</a:t>
            </a:r>
          </a:p>
          <a:p>
            <a:pPr lvl="1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{NULL, NULL, 0}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accent2">
                  <a:lumMod val="60000"/>
                  <a:lumOff val="4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In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addition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we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need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to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make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a </a:t>
            </a:r>
            <a:r>
              <a:rPr lang="de-DE" sz="1000" dirty="0" err="1">
                <a:solidFill>
                  <a:srgbClr val="00B0F0"/>
                </a:solidFill>
                <a:latin typeface="+mn-lt"/>
                <a:ea typeface="Inconsolata" panose="00000509000000000000" pitchFamily="49" charset="0"/>
              </a:rPr>
              <a:t>change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for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the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R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initialization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.</a:t>
            </a:r>
            <a:b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</a:b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Just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add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the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package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name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between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R_init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_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+mn-lt"/>
                <a:ea typeface="Inconsolata" panose="00000509000000000000" pitchFamily="49" charset="0"/>
              </a:rPr>
              <a:t> 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Inconsolata" panose="00000509000000000000" pitchFamily="49" charset="0"/>
              </a:rPr>
              <a:t>and 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0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DllInfo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*</a:t>
            </a:r>
            <a:r>
              <a:rPr lang="de-DE" sz="100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de-DE" sz="100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5D45D74-4941-4BD5-B333-E08B3B1DD4D8}"/>
              </a:ext>
            </a:extLst>
          </p:cNvPr>
          <p:cNvCxnSpPr/>
          <p:nvPr/>
        </p:nvCxnSpPr>
        <p:spPr>
          <a:xfrm>
            <a:off x="4139952" y="2669636"/>
            <a:ext cx="733973" cy="8040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E383C4B-14FB-4179-9D20-3336AFC004BD}"/>
              </a:ext>
            </a:extLst>
          </p:cNvPr>
          <p:cNvCxnSpPr>
            <a:cxnSpLocks/>
          </p:cNvCxnSpPr>
          <p:nvPr/>
        </p:nvCxnSpPr>
        <p:spPr>
          <a:xfrm flipV="1">
            <a:off x="4139952" y="3331671"/>
            <a:ext cx="733973" cy="10168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AE64F9E-DAC3-4A07-A557-75F383596C9B}"/>
              </a:ext>
            </a:extLst>
          </p:cNvPr>
          <p:cNvCxnSpPr>
            <a:cxnSpLocks/>
          </p:cNvCxnSpPr>
          <p:nvPr/>
        </p:nvCxnSpPr>
        <p:spPr>
          <a:xfrm flipV="1">
            <a:off x="4139952" y="3934450"/>
            <a:ext cx="733973" cy="10168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42C6E8-1C69-438C-95B6-38F8359AA42F}"/>
              </a:ext>
            </a:extLst>
          </p:cNvPr>
          <p:cNvSpPr txBox="1"/>
          <p:nvPr/>
        </p:nvSpPr>
        <p:spPr>
          <a:xfrm>
            <a:off x="4788024" y="710575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circle_init.c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280ADED-75CB-485E-B6F3-CBC402B6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Native </a:t>
            </a:r>
            <a:r>
              <a:rPr lang="de-DE" dirty="0"/>
              <a:t>C/C++ </a:t>
            </a:r>
            <a:r>
              <a:rPr lang="de-DE" dirty="0" err="1"/>
              <a:t>integration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9FBB5F-7850-4A93-835D-3725DA826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009DBB-9A97-4CA3-9E7B-06057686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6A457E-D364-4BE9-B17D-CF1F4D905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17442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C0046C2-FB91-4401-B13C-36CE408F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D356759-10D3-431D-90F7-9CECBB344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.</a:t>
            </a:r>
            <a:r>
              <a:rPr lang="de-DE" dirty="0" err="1"/>
              <a:t>cpp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(s)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definitions</a:t>
            </a:r>
            <a:r>
              <a:rPr lang="de-DE" dirty="0"/>
              <a:t>.</a:t>
            </a:r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Input</a:t>
            </a:r>
            <a:r>
              <a:rPr lang="de-DE" dirty="0"/>
              <a:t>: R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characters</a:t>
            </a:r>
            <a:r>
              <a:rPr lang="de-DE" dirty="0"/>
              <a:t>, </a:t>
            </a:r>
            <a:r>
              <a:rPr lang="de-DE" dirty="0" err="1"/>
              <a:t>logical</a:t>
            </a:r>
            <a:r>
              <a:rPr lang="de-DE" dirty="0"/>
              <a:t>, integer, </a:t>
            </a:r>
            <a:r>
              <a:rPr lang="de-DE" dirty="0" err="1"/>
              <a:t>numeric</a:t>
            </a:r>
            <a:r>
              <a:rPr lang="de-DE" dirty="0"/>
              <a:t>)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char</a:t>
            </a:r>
            <a:r>
              <a:rPr lang="de-DE" dirty="0"/>
              <a:t>, </a:t>
            </a:r>
            <a:r>
              <a:rPr lang="de-DE" dirty="0" err="1"/>
              <a:t>int</a:t>
            </a:r>
            <a:r>
              <a:rPr lang="de-DE" dirty="0"/>
              <a:t>, double)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scalars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vectors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Calculation</a:t>
            </a:r>
            <a:r>
              <a:rPr lang="de-DE" dirty="0"/>
              <a:t>: C/C++ code </a:t>
            </a:r>
            <a:r>
              <a:rPr lang="de-DE" dirty="0" err="1"/>
              <a:t>with</a:t>
            </a:r>
            <a:r>
              <a:rPr lang="de-DE" dirty="0"/>
              <a:t> C/C++ </a:t>
            </a:r>
            <a:r>
              <a:rPr lang="de-DE" dirty="0" err="1"/>
              <a:t>objects</a:t>
            </a:r>
            <a:endParaRPr lang="de-DE" dirty="0"/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Output</a:t>
            </a:r>
            <a:r>
              <a:rPr lang="de-DE" dirty="0"/>
              <a:t>: C/C++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.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a </a:t>
            </a:r>
            <a:r>
              <a:rPr lang="de-DE" dirty="0" err="1"/>
              <a:t>scalar</a:t>
            </a:r>
            <a:r>
              <a:rPr lang="de-DE" dirty="0"/>
              <a:t>,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list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51D0CB-8E50-48AB-8A5E-B67F7723C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8E9C8-38CB-4C6F-AE8D-254BB898A9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310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DE4A0-A78E-499D-8C66-62471966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8DDE33-AF39-4E22-9409-75B0B323C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2BCF8A-6104-435E-8C9E-25AF89D87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B6A5D58-7F11-4AAA-877F-B26F17BA1898}"/>
              </a:ext>
            </a:extLst>
          </p:cNvPr>
          <p:cNvSpPr txBox="1">
            <a:spLocks/>
          </p:cNvSpPr>
          <p:nvPr/>
        </p:nvSpPr>
        <p:spPr bwMode="auto">
          <a:xfrm>
            <a:off x="4102606" y="1213222"/>
            <a:ext cx="3997786" cy="3312368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de-DE" sz="11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include</a:t>
            </a: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&lt;</a:t>
            </a:r>
            <a:r>
              <a:rPr lang="de-DE" sz="11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Rinternals.h</a:t>
            </a: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de-DE" sz="11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include</a:t>
            </a:r>
            <a:r>
              <a:rPr lang="de-DE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en-US" sz="11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circle.h</a:t>
            </a:r>
            <a:r>
              <a:rPr lang="en-US" sz="11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endParaRPr lang="de-DE" sz="1100" dirty="0">
              <a:solidFill>
                <a:srgbClr val="FFC000"/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SEXP _</a:t>
            </a:r>
            <a:r>
              <a:rPr lang="de-DE" sz="11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(SEXP r) {</a:t>
            </a: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double </a:t>
            </a:r>
            <a:r>
              <a:rPr lang="de-DE" sz="1100" dirty="0" err="1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radius</a:t>
            </a:r>
            <a:r>
              <a:rPr lang="de-DE" sz="11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REAL(r)[0];</a:t>
            </a:r>
          </a:p>
          <a:p>
            <a:pPr marL="68400" indent="0">
              <a:buNone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 err="1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</a:t>
            </a: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100" dirty="0" err="1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0;</a:t>
            </a:r>
          </a:p>
          <a:p>
            <a:pPr marL="68400" indent="0">
              <a:buNone/>
            </a:pP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SEXP a = PROTECT(</a:t>
            </a:r>
            <a:r>
              <a:rPr lang="de-DE" sz="1100" dirty="0" err="1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(REALSXP, 1));</a:t>
            </a:r>
          </a:p>
          <a:p>
            <a:pPr marL="68400" indent="0">
              <a:buNone/>
            </a:pP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 err="1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de-DE" sz="11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+= 1;</a:t>
            </a:r>
          </a:p>
          <a:p>
            <a:pPr marL="68400" indent="0">
              <a:buNone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double *Ra = REAL(a);</a:t>
            </a:r>
          </a:p>
          <a:p>
            <a:pPr marL="68400" indent="0">
              <a:buNone/>
            </a:pPr>
            <a:r>
              <a:rPr lang="de-DE" sz="11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 Ra[0] = </a:t>
            </a:r>
            <a:r>
              <a:rPr lang="de-DE" sz="11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de-DE" sz="11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100" dirty="0" err="1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radius</a:t>
            </a:r>
            <a:r>
              <a:rPr lang="de-DE" sz="1100" dirty="0">
                <a:solidFill>
                  <a:srgbClr val="00B0F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);</a:t>
            </a:r>
          </a:p>
          <a:p>
            <a:pPr marL="68400" indent="0">
              <a:buNone/>
            </a:pPr>
            <a:endParaRPr lang="de-DE" sz="11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>
                <a:solidFill>
                  <a:srgbClr val="0070C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UNPROTECT(</a:t>
            </a:r>
            <a:r>
              <a:rPr lang="de-DE" sz="1100" dirty="0" err="1">
                <a:solidFill>
                  <a:srgbClr val="0070C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de-DE" sz="1100" dirty="0">
                <a:solidFill>
                  <a:srgbClr val="0070C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);</a:t>
            </a: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de-DE" sz="1100" dirty="0" err="1">
                <a:solidFill>
                  <a:srgbClr val="7030A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return</a:t>
            </a:r>
            <a:r>
              <a:rPr lang="de-DE" sz="1100" dirty="0">
                <a:solidFill>
                  <a:srgbClr val="7030A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(a);</a:t>
            </a:r>
          </a:p>
          <a:p>
            <a:pPr marL="68400" indent="0">
              <a:buNone/>
            </a:pPr>
            <a:r>
              <a:rPr lang="de-DE" sz="11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527134-97DE-4EBD-9B80-7166481A95F9}"/>
              </a:ext>
            </a:extLst>
          </p:cNvPr>
          <p:cNvSpPr txBox="1"/>
          <p:nvPr/>
        </p:nvSpPr>
        <p:spPr>
          <a:xfrm>
            <a:off x="703444" y="1718687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wrapping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circlearea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F589F8-32B6-4036-9168-A3A545594AC5}"/>
              </a:ext>
            </a:extLst>
          </p:cNvPr>
          <p:cNvSpPr txBox="1"/>
          <p:nvPr/>
        </p:nvSpPr>
        <p:spPr>
          <a:xfrm>
            <a:off x="703444" y="1988021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92D050"/>
                </a:solidFill>
              </a:rPr>
              <a:t>Convert</a:t>
            </a:r>
            <a:r>
              <a:rPr lang="de-DE" sz="1200" dirty="0">
                <a:solidFill>
                  <a:srgbClr val="92D050"/>
                </a:solidFill>
              </a:rPr>
              <a:t> R </a:t>
            </a:r>
            <a:r>
              <a:rPr lang="de-DE" sz="1200" dirty="0" err="1">
                <a:solidFill>
                  <a:srgbClr val="92D050"/>
                </a:solidFill>
              </a:rPr>
              <a:t>object</a:t>
            </a:r>
            <a:r>
              <a:rPr lang="de-DE" sz="1200" dirty="0">
                <a:solidFill>
                  <a:srgbClr val="92D050"/>
                </a:solidFill>
              </a:rPr>
              <a:t> </a:t>
            </a:r>
            <a:r>
              <a:rPr lang="de-DE" sz="1200" dirty="0" err="1">
                <a:solidFill>
                  <a:srgbClr val="92D050"/>
                </a:solidFill>
              </a:rPr>
              <a:t>to</a:t>
            </a:r>
            <a:r>
              <a:rPr lang="de-DE" sz="1200" dirty="0">
                <a:solidFill>
                  <a:srgbClr val="92D050"/>
                </a:solidFill>
              </a:rPr>
              <a:t> C++ </a:t>
            </a:r>
            <a:r>
              <a:rPr lang="de-DE" sz="1200" dirty="0" err="1">
                <a:solidFill>
                  <a:srgbClr val="92D050"/>
                </a:solidFill>
              </a:rPr>
              <a:t>object</a:t>
            </a:r>
            <a:endParaRPr lang="de-DE" sz="1200" dirty="0">
              <a:solidFill>
                <a:srgbClr val="92D05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696DBA-36AA-4648-81C1-8864256384A4}"/>
              </a:ext>
            </a:extLst>
          </p:cNvPr>
          <p:cNvSpPr txBox="1"/>
          <p:nvPr/>
        </p:nvSpPr>
        <p:spPr>
          <a:xfrm>
            <a:off x="703444" y="2433250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B050"/>
                </a:solidFill>
              </a:rPr>
              <a:t>Create and </a:t>
            </a:r>
            <a:r>
              <a:rPr lang="de-DE" sz="1200" dirty="0" err="1">
                <a:solidFill>
                  <a:srgbClr val="00B050"/>
                </a:solidFill>
              </a:rPr>
              <a:t>protect</a:t>
            </a:r>
            <a:r>
              <a:rPr lang="de-DE" sz="1200" dirty="0">
                <a:solidFill>
                  <a:srgbClr val="00B050"/>
                </a:solidFill>
              </a:rPr>
              <a:t> R </a:t>
            </a:r>
            <a:r>
              <a:rPr lang="de-DE" sz="1200" dirty="0" err="1">
                <a:solidFill>
                  <a:srgbClr val="00B050"/>
                </a:solidFill>
              </a:rPr>
              <a:t>objec</a:t>
            </a:r>
            <a:r>
              <a:rPr lang="de-DE" sz="1200" dirty="0">
                <a:solidFill>
                  <a:srgbClr val="00B050"/>
                </a:solidFill>
              </a:rPr>
              <a:t> </a:t>
            </a:r>
            <a:r>
              <a:rPr lang="de-DE" sz="1200" dirty="0" err="1">
                <a:solidFill>
                  <a:srgbClr val="00B050"/>
                </a:solidFill>
              </a:rPr>
              <a:t>that</a:t>
            </a:r>
            <a:r>
              <a:rPr lang="de-DE" sz="1200" dirty="0">
                <a:solidFill>
                  <a:srgbClr val="00B050"/>
                </a:solidFill>
              </a:rPr>
              <a:t> will </a:t>
            </a:r>
            <a:r>
              <a:rPr lang="de-DE" sz="1200" dirty="0" err="1">
                <a:solidFill>
                  <a:srgbClr val="00B050"/>
                </a:solidFill>
              </a:rPr>
              <a:t>be</a:t>
            </a:r>
            <a:br>
              <a:rPr lang="de-DE" sz="1200" dirty="0">
                <a:solidFill>
                  <a:srgbClr val="00B050"/>
                </a:solidFill>
              </a:rPr>
            </a:br>
            <a:r>
              <a:rPr lang="de-DE" sz="1200" dirty="0" err="1">
                <a:solidFill>
                  <a:srgbClr val="00B050"/>
                </a:solidFill>
              </a:rPr>
              <a:t>our</a:t>
            </a:r>
            <a:r>
              <a:rPr lang="de-DE" sz="1200" dirty="0">
                <a:solidFill>
                  <a:srgbClr val="00B050"/>
                </a:solidFill>
              </a:rPr>
              <a:t> </a:t>
            </a:r>
            <a:r>
              <a:rPr lang="de-DE" sz="1200" dirty="0" err="1">
                <a:solidFill>
                  <a:srgbClr val="00B050"/>
                </a:solidFill>
              </a:rPr>
              <a:t>output</a:t>
            </a:r>
            <a:endParaRPr lang="de-DE" sz="1200" dirty="0">
              <a:solidFill>
                <a:srgbClr val="00B05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777D057-14C5-4C56-B281-8F350C695537}"/>
              </a:ext>
            </a:extLst>
          </p:cNvPr>
          <p:cNvSpPr txBox="1"/>
          <p:nvPr/>
        </p:nvSpPr>
        <p:spPr>
          <a:xfrm>
            <a:off x="703444" y="3149555"/>
            <a:ext cx="25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0B0F0"/>
                </a:solidFill>
              </a:rPr>
              <a:t>Make</a:t>
            </a:r>
            <a:r>
              <a:rPr lang="de-DE" sz="1200" dirty="0">
                <a:solidFill>
                  <a:srgbClr val="00B0F0"/>
                </a:solidFill>
              </a:rPr>
              <a:t> a C++ </a:t>
            </a:r>
            <a:r>
              <a:rPr lang="de-DE" sz="1200" dirty="0" err="1">
                <a:solidFill>
                  <a:srgbClr val="00B0F0"/>
                </a:solidFill>
              </a:rPr>
              <a:t>pointer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to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the</a:t>
            </a:r>
            <a:r>
              <a:rPr lang="de-DE" sz="1200" dirty="0">
                <a:solidFill>
                  <a:srgbClr val="00B0F0"/>
                </a:solidFill>
              </a:rPr>
              <a:t> R </a:t>
            </a:r>
            <a:r>
              <a:rPr lang="de-DE" sz="1200" dirty="0" err="1">
                <a:solidFill>
                  <a:srgbClr val="00B0F0"/>
                </a:solidFill>
              </a:rPr>
              <a:t>output</a:t>
            </a:r>
            <a:br>
              <a:rPr lang="de-DE" sz="1200" dirty="0">
                <a:solidFill>
                  <a:srgbClr val="00B0F0"/>
                </a:solidFill>
              </a:rPr>
            </a:br>
            <a:r>
              <a:rPr lang="de-DE" sz="1200" dirty="0" err="1">
                <a:solidFill>
                  <a:srgbClr val="00B0F0"/>
                </a:solidFill>
              </a:rPr>
              <a:t>object</a:t>
            </a:r>
            <a:r>
              <a:rPr lang="de-DE" sz="1200" dirty="0">
                <a:solidFill>
                  <a:srgbClr val="00B0F0"/>
                </a:solidFill>
              </a:rPr>
              <a:t>, so </a:t>
            </a:r>
            <a:r>
              <a:rPr lang="de-DE" sz="1200" dirty="0" err="1">
                <a:solidFill>
                  <a:srgbClr val="00B0F0"/>
                </a:solidFill>
              </a:rPr>
              <a:t>we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can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work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with</a:t>
            </a:r>
            <a:r>
              <a:rPr lang="de-DE" sz="1200" dirty="0">
                <a:solidFill>
                  <a:srgbClr val="00B0F0"/>
                </a:solidFill>
              </a:rPr>
              <a:t> it.</a:t>
            </a:r>
          </a:p>
          <a:p>
            <a:r>
              <a:rPr lang="de-DE" sz="1200" dirty="0">
                <a:solidFill>
                  <a:srgbClr val="00B0F0"/>
                </a:solidFill>
              </a:rPr>
              <a:t>Do </a:t>
            </a:r>
            <a:r>
              <a:rPr lang="de-DE" sz="1200" dirty="0" err="1">
                <a:solidFill>
                  <a:srgbClr val="00B0F0"/>
                </a:solidFill>
              </a:rPr>
              <a:t>calculations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with</a:t>
            </a:r>
            <a:r>
              <a:rPr lang="de-DE" sz="1200" dirty="0">
                <a:solidFill>
                  <a:srgbClr val="00B0F0"/>
                </a:solidFill>
              </a:rPr>
              <a:t> </a:t>
            </a:r>
            <a:r>
              <a:rPr lang="de-DE" sz="1200" dirty="0" err="1">
                <a:solidFill>
                  <a:srgbClr val="00B0F0"/>
                </a:solidFill>
              </a:rPr>
              <a:t>this</a:t>
            </a:r>
            <a:r>
              <a:rPr lang="de-DE" sz="1200" dirty="0">
                <a:solidFill>
                  <a:srgbClr val="00B0F0"/>
                </a:solidFill>
              </a:rPr>
              <a:t> C++ </a:t>
            </a:r>
            <a:r>
              <a:rPr lang="de-DE" sz="1200" dirty="0" err="1">
                <a:solidFill>
                  <a:srgbClr val="00B0F0"/>
                </a:solidFill>
              </a:rPr>
              <a:t>object</a:t>
            </a:r>
            <a:endParaRPr lang="de-DE" sz="1200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86BB4AE-97FB-4EC6-BD78-C79A093059FF}"/>
              </a:ext>
            </a:extLst>
          </p:cNvPr>
          <p:cNvSpPr txBox="1"/>
          <p:nvPr/>
        </p:nvSpPr>
        <p:spPr>
          <a:xfrm>
            <a:off x="706616" y="3792120"/>
            <a:ext cx="2892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070C0"/>
                </a:solidFill>
              </a:rPr>
              <a:t>Unprotect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r>
              <a:rPr lang="de-DE" sz="1200" dirty="0" err="1">
                <a:solidFill>
                  <a:srgbClr val="0070C0"/>
                </a:solidFill>
              </a:rPr>
              <a:t>the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r>
              <a:rPr lang="de-DE" sz="1200" dirty="0" err="1">
                <a:solidFill>
                  <a:srgbClr val="0070C0"/>
                </a:solidFill>
              </a:rPr>
              <a:t>protected</a:t>
            </a:r>
            <a:r>
              <a:rPr lang="de-DE" sz="1200" dirty="0">
                <a:solidFill>
                  <a:srgbClr val="0070C0"/>
                </a:solidFill>
              </a:rPr>
              <a:t> R </a:t>
            </a:r>
            <a:r>
              <a:rPr lang="de-DE" sz="1200" dirty="0" err="1">
                <a:solidFill>
                  <a:srgbClr val="0070C0"/>
                </a:solidFill>
              </a:rPr>
              <a:t>object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r>
              <a:rPr lang="de-DE" sz="1200" dirty="0" err="1">
                <a:solidFill>
                  <a:srgbClr val="0070C0"/>
                </a:solidFill>
              </a:rPr>
              <a:t>for</a:t>
            </a:r>
            <a:r>
              <a:rPr lang="de-DE" sz="1200" dirty="0">
                <a:solidFill>
                  <a:srgbClr val="0070C0"/>
                </a:solidFill>
              </a:rPr>
              <a:t> GC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F452DC5-C5FF-4AF7-B8F5-9BC301B3A435}"/>
              </a:ext>
            </a:extLst>
          </p:cNvPr>
          <p:cNvSpPr txBox="1"/>
          <p:nvPr/>
        </p:nvSpPr>
        <p:spPr>
          <a:xfrm>
            <a:off x="703444" y="4017861"/>
            <a:ext cx="2052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desired</a:t>
            </a:r>
            <a:r>
              <a:rPr lang="de-DE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R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object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4896C6-CAC1-4F4E-B17F-43DD751CC2A9}"/>
              </a:ext>
            </a:extLst>
          </p:cNvPr>
          <p:cNvSpPr txBox="1"/>
          <p:nvPr/>
        </p:nvSpPr>
        <p:spPr>
          <a:xfrm>
            <a:off x="703444" y="1160947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FFC000"/>
                </a:solidFill>
              </a:rPr>
              <a:t>Provide</a:t>
            </a:r>
            <a:r>
              <a:rPr lang="de-DE" sz="1200" dirty="0">
                <a:solidFill>
                  <a:srgbClr val="FFC000"/>
                </a:solidFill>
              </a:rPr>
              <a:t> C++ </a:t>
            </a:r>
            <a:r>
              <a:rPr lang="de-DE" sz="1200" dirty="0" err="1">
                <a:solidFill>
                  <a:srgbClr val="FFC000"/>
                </a:solidFill>
              </a:rPr>
              <a:t>the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</a:rPr>
              <a:t>tools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</a:rPr>
              <a:t>to</a:t>
            </a:r>
            <a:r>
              <a:rPr lang="de-DE" sz="1200" dirty="0">
                <a:solidFill>
                  <a:srgbClr val="FFC000"/>
                </a:solidFill>
              </a:rPr>
              <a:t> handle R </a:t>
            </a:r>
            <a:r>
              <a:rPr lang="de-DE" sz="1200" dirty="0" err="1">
                <a:solidFill>
                  <a:srgbClr val="FFC000"/>
                </a:solidFill>
              </a:rPr>
              <a:t>objects</a:t>
            </a:r>
            <a:br>
              <a:rPr lang="de-DE" sz="1200" dirty="0">
                <a:solidFill>
                  <a:srgbClr val="FFC000"/>
                </a:solidFill>
              </a:rPr>
            </a:br>
            <a:r>
              <a:rPr lang="de-DE" sz="1200" dirty="0">
                <a:solidFill>
                  <a:srgbClr val="FFC000"/>
                </a:solidFill>
              </a:rPr>
              <a:t>and </a:t>
            </a:r>
            <a:r>
              <a:rPr lang="de-DE" sz="1200" dirty="0" err="1">
                <a:solidFill>
                  <a:srgbClr val="FFC000"/>
                </a:solidFill>
              </a:rPr>
              <a:t>use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</a:rPr>
              <a:t>our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de-DE" sz="1200" dirty="0">
                <a:solidFill>
                  <a:srgbClr val="FFC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sz="1200" dirty="0">
                <a:solidFill>
                  <a:srgbClr val="FFC000"/>
                </a:solidFill>
              </a:rPr>
              <a:t> </a:t>
            </a:r>
            <a:r>
              <a:rPr lang="de-DE" sz="1200" dirty="0" err="1">
                <a:solidFill>
                  <a:srgbClr val="FFC000"/>
                </a:solidFill>
              </a:rPr>
              <a:t>function</a:t>
            </a:r>
            <a:endParaRPr lang="de-DE" sz="1200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0741E0-A8B3-4A02-8146-D86767F04755}"/>
              </a:ext>
            </a:extLst>
          </p:cNvPr>
          <p:cNvSpPr txBox="1"/>
          <p:nvPr/>
        </p:nvSpPr>
        <p:spPr>
          <a:xfrm>
            <a:off x="703444" y="4239836"/>
            <a:ext cx="26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wrapping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circlearea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1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1EB946-86D2-43DE-8B11-38744EC6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Convert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71B34-6ACE-46CB-8E8D-4BA00BA6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In C/C++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R </a:t>
            </a:r>
            <a:r>
              <a:rPr lang="de-DE" dirty="0" err="1"/>
              <a:t>object</a:t>
            </a:r>
            <a:r>
              <a:rPr lang="de-DE" dirty="0"/>
              <a:t> all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type SEXP (S </a:t>
            </a:r>
            <a:r>
              <a:rPr lang="de-DE" dirty="0" err="1"/>
              <a:t>expression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correctly</a:t>
            </a:r>
            <a:endParaRPr lang="de-DE" dirty="0"/>
          </a:p>
          <a:p>
            <a:pPr marL="68400" indent="0">
              <a:buNone/>
            </a:pPr>
            <a:endParaRPr lang="de-DE" dirty="0"/>
          </a:p>
          <a:p>
            <a:pPr marL="6840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converting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: </a:t>
            </a:r>
            <a:r>
              <a:rPr lang="de-DE" dirty="0" err="1"/>
              <a:t>converts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character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INTEGER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: </a:t>
            </a:r>
            <a:r>
              <a:rPr lang="de-DE" dirty="0" err="1"/>
              <a:t>converts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boolean</a:t>
            </a:r>
            <a:r>
              <a:rPr lang="de-DE" dirty="0"/>
              <a:t> and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: </a:t>
            </a:r>
            <a:r>
              <a:rPr lang="de-DE" dirty="0" err="1"/>
              <a:t>converts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numeric</a:t>
            </a:r>
            <a:r>
              <a:rPr lang="de-DE" dirty="0"/>
              <a:t>/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double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C/C++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double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385668-3855-472A-80D7-539FB9441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783A1C-B7F4-41D6-87FD-13D3EFC3A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1719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E17C9-D23F-44F4-98B7-30C21A12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INTEGER()</a:t>
            </a:r>
            <a:r>
              <a:rPr lang="de-DE" dirty="0"/>
              <a:t> and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REAL()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B0C40-3EC6-4B30-ABCA-E873DA98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512176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object</a:t>
            </a:r>
            <a:r>
              <a:rPr lang="de-DE" dirty="0"/>
              <a:t> x (</a:t>
            </a:r>
            <a:r>
              <a:rPr lang="de-DE" dirty="0" err="1"/>
              <a:t>scalar</a:t>
            </a:r>
            <a:r>
              <a:rPr lang="de-DE" dirty="0"/>
              <a:t>,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list</a:t>
            </a:r>
            <a:r>
              <a:rPr lang="de-DE" dirty="0"/>
              <a:t>)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options</a:t>
            </a:r>
            <a:endParaRPr lang="de-DE" dirty="0"/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Scalar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double y = REAL(x)[0]; //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first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element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(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here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the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only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element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double *y = REAL(x); //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x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Vector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double *y = REAL(x); //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x.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List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double *y = REAL(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VECTOR_ELT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(x,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)); //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element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2</a:t>
            </a:r>
          </a:p>
          <a:p>
            <a:pPr lvl="1"/>
            <a:r>
              <a:rPr lang="de-DE" dirty="0">
                <a:ea typeface="Inconsolata" panose="00000509000000000000" pitchFamily="49" charset="0"/>
              </a:rPr>
              <a:t>Same </a:t>
            </a:r>
            <a:r>
              <a:rPr lang="de-DE" dirty="0" err="1">
                <a:ea typeface="Inconsolata" panose="00000509000000000000" pitchFamily="49" charset="0"/>
              </a:rPr>
              <a:t>with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INTEGER()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A6BF65-C26F-4723-A422-38C38726F7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BBDF3B-7785-40D8-BBEC-9B50FEBDB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685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14683-5FD6-4D5C-A184-DA8FF1D5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CHAR()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4D2CB9-E889-4D29-96F2-135066229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CHAR()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use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pointers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.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character</a:t>
            </a:r>
            <a:r>
              <a:rPr lang="de-DE" dirty="0"/>
              <a:t> x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)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One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element</a:t>
            </a:r>
            <a:r>
              <a:rPr lang="de-DE" dirty="0"/>
              <a:t> /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string</a:t>
            </a:r>
            <a:r>
              <a:rPr lang="de-DE" dirty="0"/>
              <a:t>:</a:t>
            </a:r>
          </a:p>
          <a:p>
            <a:pPr lvl="2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*y = CHAR(x); //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string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(e.g.,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sentence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  <a:p>
            <a:pPr lvl="1"/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Vector</a:t>
            </a:r>
            <a:r>
              <a:rPr lang="de-DE" dirty="0"/>
              <a:t>:</a:t>
            </a:r>
          </a:p>
          <a:p>
            <a:pPr lvl="2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*y = CHAR(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STRING_ELT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(x,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2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)); //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pointer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third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vector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element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68CBE6-7C18-4366-BA8D-5A7E8C164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2661A4-8E69-4289-B235-E456AA874D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0981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5B14D-78C0-45C1-A327-E974545A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Protecting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R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6B6590-9014-48E9-B25B-F7EFCFE79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in C/C++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garbage</a:t>
            </a:r>
            <a:r>
              <a:rPr lang="de-DE" dirty="0"/>
              <a:t> </a:t>
            </a:r>
            <a:r>
              <a:rPr lang="de-DE" dirty="0" err="1"/>
              <a:t>collector</a:t>
            </a:r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in R</a:t>
            </a: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REALSXP</a:t>
            </a:r>
            <a:r>
              <a:rPr lang="de-DE" dirty="0"/>
              <a:t>		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numeric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double</a:t>
            </a: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INTSXP</a:t>
            </a:r>
            <a:r>
              <a:rPr lang="de-DE" dirty="0"/>
              <a:t>		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integer</a:t>
            </a: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LGLSXP</a:t>
            </a:r>
            <a:r>
              <a:rPr lang="de-DE" dirty="0"/>
              <a:t>		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logical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STRSXP</a:t>
            </a:r>
            <a:r>
              <a:rPr lang="de-DE" dirty="0"/>
              <a:t>		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character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VECSXP</a:t>
            </a:r>
            <a:r>
              <a:rPr lang="de-DE" dirty="0"/>
              <a:t>		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r>
              <a:rPr lang="de-DE" dirty="0"/>
              <a:t> (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909BB6-D0E2-4045-B5B1-7B7076BC3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8D521F-D502-4F06-8AE7-7C152BBD1E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1324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C4E28-8E07-4796-904C-8B1CCA6A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Protecting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R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8F7FD-6151-48C8-99E0-57D684F9D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 </a:t>
            </a:r>
            <a:r>
              <a:rPr lang="de-DE" dirty="0" err="1"/>
              <a:t>protection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: </a:t>
            </a:r>
            <a:r>
              <a:rPr lang="de-DE" dirty="0" err="1"/>
              <a:t>vector</a:t>
            </a:r>
            <a:r>
              <a:rPr lang="de-DE" dirty="0"/>
              <a:t>/</a:t>
            </a:r>
            <a:r>
              <a:rPr lang="de-DE" dirty="0" err="1"/>
              <a:t>list</a:t>
            </a:r>
            <a:r>
              <a:rPr lang="de-DE" dirty="0"/>
              <a:t> (1 </a:t>
            </a:r>
            <a:r>
              <a:rPr lang="de-DE" dirty="0" err="1"/>
              <a:t>element</a:t>
            </a:r>
            <a:r>
              <a:rPr lang="de-DE" dirty="0"/>
              <a:t> = </a:t>
            </a:r>
            <a:r>
              <a:rPr lang="de-DE" dirty="0" err="1"/>
              <a:t>scalar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:</a:t>
            </a: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  <a:buFontTx/>
              <a:buChar char="&gt;"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(&lt;R-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&gt;, &lt;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nr_of_elements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&gt;);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nested</a:t>
            </a:r>
            <a:endParaRPr lang="de-DE" dirty="0"/>
          </a:p>
          <a:p>
            <a:pPr lvl="2">
              <a:buClr>
                <a:schemeClr val="tx1">
                  <a:lumMod val="75000"/>
                  <a:lumOff val="25000"/>
                </a:schemeClr>
              </a:buClr>
              <a:buFontTx/>
              <a:buChar char="&gt;"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Rf_allocMatrix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(&lt;R-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class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&gt;, &lt;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ncol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&gt;, &lt;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nrow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&gt;);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matrices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Clr>
                <a:schemeClr val="tx1">
                  <a:lumMod val="75000"/>
                  <a:lumOff val="25000"/>
                </a:schemeClr>
              </a:buClr>
              <a:buFontTx/>
              <a:buChar char="&gt;"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coerceVector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(x, REALSXP);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coerce</a:t>
            </a:r>
            <a:r>
              <a:rPr lang="de-DE" dirty="0">
                <a:ea typeface="Inconsolata" panose="00000509000000000000" pitchFamily="49" charset="0"/>
              </a:rPr>
              <a:t> R </a:t>
            </a:r>
            <a:r>
              <a:rPr lang="de-DE" dirty="0" err="1">
                <a:ea typeface="Inconsolata" panose="00000509000000000000" pitchFamily="49" charset="0"/>
              </a:rPr>
              <a:t>vector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object</a:t>
            </a:r>
            <a:r>
              <a:rPr lang="de-DE" dirty="0">
                <a:ea typeface="Inconsolata" panose="00000509000000000000" pitchFamily="49" charset="0"/>
              </a:rPr>
              <a:t> x </a:t>
            </a:r>
            <a:r>
              <a:rPr lang="de-DE" dirty="0" err="1">
                <a:ea typeface="Inconsolata" panose="00000509000000000000" pitchFamily="49" charset="0"/>
              </a:rPr>
              <a:t>to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be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numeric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/>
              <a:t>The R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/</a:t>
            </a:r>
            <a:r>
              <a:rPr lang="de-DE" dirty="0" err="1"/>
              <a:t>list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scalar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de-DE" dirty="0"/>
          </a:p>
          <a:p>
            <a:pPr lvl="1"/>
            <a:r>
              <a:rPr lang="de-DE" dirty="0"/>
              <a:t>E.g.: </a:t>
            </a:r>
            <a:r>
              <a:rPr lang="de-DE" dirty="0" err="1"/>
              <a:t>generating</a:t>
            </a:r>
            <a:r>
              <a:rPr lang="de-DE" dirty="0"/>
              <a:t> and </a:t>
            </a:r>
            <a:r>
              <a:rPr lang="de-DE" dirty="0" err="1"/>
              <a:t>protecting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numeric</a:t>
            </a:r>
            <a:r>
              <a:rPr lang="de-DE" dirty="0"/>
              <a:t> 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four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: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SEXP out = PROTECT(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REALSXP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,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4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));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84F940-E868-465A-90D8-45C1F53ED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C328F5-9447-4599-BB97-4727B7D200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18265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C++?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native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C++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simpler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integrating</a:t>
            </a:r>
            <a:r>
              <a:rPr lang="de-DE" dirty="0"/>
              <a:t> C++ code in R?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6356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1699B-7414-4740-B4F1-C53B22B8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Protecting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R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011A26-B596-4B48-9699-09BB96CE7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/</a:t>
            </a:r>
            <a:r>
              <a:rPr lang="de-DE" dirty="0" err="1"/>
              <a:t>lists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rgbClr val="92D050"/>
                </a:solidFill>
              </a:rPr>
              <a:t>protect</a:t>
            </a:r>
            <a:r>
              <a:rPr lang="de-DE" dirty="0">
                <a:solidFill>
                  <a:srgbClr val="92D050"/>
                </a:solidFill>
              </a:rPr>
              <a:t> all </a:t>
            </a:r>
            <a:r>
              <a:rPr lang="de-DE" dirty="0" err="1">
                <a:solidFill>
                  <a:srgbClr val="92D050"/>
                </a:solidFill>
              </a:rPr>
              <a:t>elements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/>
              <a:t>and </a:t>
            </a:r>
            <a:r>
              <a:rPr lang="de-DE" dirty="0" err="1">
                <a:solidFill>
                  <a:srgbClr val="00B050"/>
                </a:solidFill>
              </a:rPr>
              <a:t>protect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list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6190E2-9550-4F9D-8BBA-3907D55A56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4D667E-23FD-48DA-B924-886228742B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CBD1441-B2CF-4FC7-AA70-34847D670E2D}"/>
              </a:ext>
            </a:extLst>
          </p:cNvPr>
          <p:cNvSpPr txBox="1">
            <a:spLocks/>
          </p:cNvSpPr>
          <p:nvPr/>
        </p:nvSpPr>
        <p:spPr bwMode="auto">
          <a:xfrm>
            <a:off x="2573107" y="2355726"/>
            <a:ext cx="3997786" cy="2088232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...</a:t>
            </a: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SEXP x1 = 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PROTECT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REALSXP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3));</a:t>
            </a: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SEXP x2 = 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PROTECT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INTSXP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5));</a:t>
            </a: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SEXP x3 = 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PROTECT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Rf_allocMatrix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REALSXP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3, 3));</a:t>
            </a:r>
          </a:p>
          <a:p>
            <a:pPr marL="68400" indent="0">
              <a:buNone/>
            </a:pP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SEXP out = </a:t>
            </a:r>
            <a:r>
              <a:rPr lang="de-DE" sz="12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PROTECT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Rf_allocVector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de-DE" sz="12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VECSXP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3));</a:t>
            </a:r>
          </a:p>
          <a:p>
            <a:pPr marL="68400" indent="0">
              <a:buNone/>
            </a:pP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int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= </a:t>
            </a:r>
            <a:r>
              <a:rPr lang="de-DE" sz="12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3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+ </a:t>
            </a:r>
            <a:r>
              <a:rPr lang="de-DE" sz="1200" dirty="0">
                <a:solidFill>
                  <a:srgbClr val="00B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1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; //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three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elements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,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one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list</a:t>
            </a: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...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UNPROTECT(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prtCnt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7734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25AE1-4C0D-4160-8539-43AC7A25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next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F12F0F-4646-4288-B149-A1DDBE0DD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In R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C/C++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Add a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tag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(like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examples</a:t>
            </a:r>
            <a:r>
              <a:rPr lang="de-DE" dirty="0"/>
              <a:t>)</a:t>
            </a:r>
          </a:p>
          <a:p>
            <a:pPr lvl="2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registration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=TRUE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In DESCRIPTION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endParaRPr lang="de-DE" dirty="0"/>
          </a:p>
          <a:p>
            <a:pPr lvl="1"/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NeedsCompilation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yes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8D8A7-11DA-4E2D-88B4-24D29135C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7450A-8E1B-4879-8632-8E58F3E06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66100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883A4-C724-483D-9EC4-91C92421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.Call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C++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F0A0E4-B432-442C-ABCA-77AD85381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B34869-575D-4BFA-99E9-09B3E9C0E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22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8F24B9A-97EF-420C-8BDB-35DF8D294C6D}"/>
              </a:ext>
            </a:extLst>
          </p:cNvPr>
          <p:cNvSpPr txBox="1">
            <a:spLocks/>
          </p:cNvSpPr>
          <p:nvPr/>
        </p:nvSpPr>
        <p:spPr bwMode="auto">
          <a:xfrm>
            <a:off x="2573107" y="1524124"/>
            <a:ext cx="3997786" cy="273630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#’ Circle Area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Calculate the circle area for a given radius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@param r radius as scalar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@return the circle area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@examples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#’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(10)</a:t>
            </a:r>
          </a:p>
          <a:p>
            <a:pPr marL="68400" indent="0">
              <a:buNone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circle, .registration = TRUE</a:t>
            </a:r>
          </a:p>
          <a:p>
            <a:pPr marL="68400" indent="0">
              <a:buNone/>
            </a:pP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&lt;- function(r)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  .Call('_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', PACKAGE = 'circle', r)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4975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25AE1-4C0D-4160-8539-43AC7A25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F12F0F-4646-4288-B149-A1DDBE0DD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.Call()</a:t>
            </a:r>
            <a:r>
              <a:rPr lang="de-DE" dirty="0"/>
              <a:t>) C/C++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tags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endParaRPr lang="de-DE" dirty="0"/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roxygenize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/>
              <a:t>This will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</a:p>
          <a:p>
            <a:pPr lvl="1"/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8D8A7-11DA-4E2D-88B4-24D29135C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7450A-8E1B-4879-8632-8E58F3E06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86209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0A1C9-94CF-4D99-A40E-96F3B5E6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EE1DA6-1725-4156-98D5-3F75A62C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C/C++ code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</a:rPr>
              <a:t>Load All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load_all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latin typeface="Consolas" panose="020B0609020204030204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Cmd+Shift+L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Experiment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01745-D1B0-45FA-892A-51F0FC8AC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1A31A-28AC-476A-AC74-4180432DE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24</a:t>
            </a:fld>
            <a:endParaRPr lang="de-DE" altLang="de-DE"/>
          </a:p>
        </p:txBody>
      </p:sp>
      <p:pic>
        <p:nvPicPr>
          <p:cNvPr id="6" name="Grafik 5" descr="Kreise mit Pfeilen">
            <a:extLst>
              <a:ext uri="{FF2B5EF4-FFF2-40B4-BE49-F238E27FC236}">
                <a16:creationId xmlns:a16="http://schemas.microsoft.com/office/drawing/2014/main" id="{1B5696CA-C075-49CF-8F30-E359943D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280ADED-75CB-485E-B6F3-CBC402B6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C++ </a:t>
            </a:r>
            <a:r>
              <a:rPr lang="de-DE" dirty="0" err="1"/>
              <a:t>integration</a:t>
            </a:r>
            <a:r>
              <a:rPr lang="de-DE" dirty="0"/>
              <a:t> via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9FBB5F-7850-4A93-835D-3725DA826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009DBB-9A97-4CA3-9E7B-06057686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6A457E-D364-4BE9-B17D-CF1F4D905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756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2CED636-9B88-4945-A2F8-2FD7BD68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5254E5B-3827-4BA9-9769-885D8E87F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recommend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r>
              <a:rPr lang="de-DE" dirty="0"/>
              <a:t>:</a:t>
            </a:r>
          </a:p>
          <a:p>
            <a:pPr lvl="1"/>
            <a:r>
              <a:rPr lang="en-US" dirty="0" err="1"/>
              <a:t>Eddelbuettel</a:t>
            </a:r>
            <a:r>
              <a:rPr lang="en-US" dirty="0"/>
              <a:t>, D. (2013). </a:t>
            </a:r>
            <a:r>
              <a:rPr lang="en-US" i="1" dirty="0"/>
              <a:t>Seamless R and C++ integration with </a:t>
            </a:r>
            <a:r>
              <a:rPr lang="en-US" i="1" dirty="0" err="1"/>
              <a:t>Rcpp</a:t>
            </a:r>
            <a:r>
              <a:rPr lang="en-US" dirty="0"/>
              <a:t>. New York: Springer.</a:t>
            </a:r>
          </a:p>
          <a:p>
            <a:pPr lvl="2"/>
            <a:r>
              <a:rPr lang="en-US" dirty="0"/>
              <a:t>Springer Link: </a:t>
            </a:r>
            <a:r>
              <a:rPr lang="de-DE" dirty="0">
                <a:hlinkClick r:id="rId3"/>
              </a:rPr>
              <a:t>https://link.springer.com/book/10.1007/978-1-4614-6868-4?countryChanged=true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793321-88F5-4BDE-A903-168B6E3F71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E836C8-9208-4E2D-8857-BD77650AE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74227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FDABB23-2BBF-41A9-81F7-9173DDB8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</a:t>
            </a: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B88B50D-0F50-4F89-A6BC-6187D2D4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use_rcpp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will: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subfolder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+mj-lt"/>
              </a:rPr>
              <a:t>Add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fields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LinkingTo</a:t>
            </a:r>
            <a:r>
              <a:rPr lang="de-DE" dirty="0">
                <a:latin typeface="+mj-lt"/>
              </a:rPr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Suggests</a:t>
            </a:r>
            <a:r>
              <a:rPr lang="de-DE" dirty="0">
                <a:latin typeface="+mj-lt"/>
              </a:rPr>
              <a:t> and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+mj-lt"/>
              </a:rPr>
              <a:t>Create/</a:t>
            </a:r>
            <a:r>
              <a:rPr lang="de-DE" dirty="0" err="1">
                <a:latin typeface="+mj-lt"/>
              </a:rPr>
              <a:t>change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gitignore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ignore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compiled</a:t>
            </a:r>
            <a:r>
              <a:rPr lang="de-DE" dirty="0">
                <a:latin typeface="+mj-lt"/>
              </a:rPr>
              <a:t> code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.o</a:t>
            </a:r>
            <a:r>
              <a:rPr lang="de-DE" dirty="0">
                <a:latin typeface="+mj-lt"/>
              </a:rPr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.so</a:t>
            </a:r>
            <a:r>
              <a:rPr lang="de-DE" dirty="0">
                <a:latin typeface="+mj-lt"/>
              </a:rPr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dll</a:t>
            </a:r>
            <a:r>
              <a:rPr lang="de-DE" dirty="0">
                <a:latin typeface="+mj-lt"/>
              </a:rPr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>
                <a:latin typeface="+mj-lt"/>
              </a:rPr>
              <a:t>Give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a </a:t>
            </a:r>
            <a:r>
              <a:rPr lang="de-DE" dirty="0" err="1">
                <a:latin typeface="+mj-lt"/>
              </a:rPr>
              <a:t>message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about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how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use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>
                <a:latin typeface="+mj-lt"/>
              </a:rPr>
              <a:t> in </a:t>
            </a:r>
            <a:r>
              <a:rPr lang="de-DE" dirty="0" err="1">
                <a:latin typeface="+mj-lt"/>
              </a:rPr>
              <a:t>combination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with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Rcpp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EFE03-41BF-4726-8C02-EBCF2F048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3BC8FE-1ACD-49B8-9E6A-6E398D9ADB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55400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25AE1-4C0D-4160-8539-43AC7A25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next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F12F0F-4646-4288-B149-A1DDBE0DD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.Call()</a:t>
            </a:r>
            <a:r>
              <a:rPr lang="de-DE" dirty="0"/>
              <a:t>) C/C++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</a:t>
            </a:r>
            <a:r>
              <a:rPr lang="de-DE" dirty="0"/>
              <a:t> tags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endParaRPr lang="de-DE" dirty="0"/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roxygen2::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roxygenize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document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/>
              <a:t>This will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NAMESPACE</a:t>
            </a:r>
          </a:p>
          <a:p>
            <a:pPr lvl="1"/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8D8A7-11DA-4E2D-88B4-24D29135C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7450A-8E1B-4879-8632-8E58F3E06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41549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883A4-C724-483D-9EC4-91C92421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.Call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C++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F0A0E4-B432-442C-ABCA-77AD85381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B34869-575D-4BFA-99E9-09B3E9C0E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29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8F24B9A-97EF-420C-8BDB-35DF8D294C6D}"/>
              </a:ext>
            </a:extLst>
          </p:cNvPr>
          <p:cNvSpPr txBox="1">
            <a:spLocks/>
          </p:cNvSpPr>
          <p:nvPr/>
        </p:nvSpPr>
        <p:spPr bwMode="auto">
          <a:xfrm>
            <a:off x="2573107" y="1524124"/>
            <a:ext cx="3997786" cy="273630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#’ Circle Area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Calculate the circle area for a given radius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@param r radius as scalar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@return the circle area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#' @examples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#’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(10)</a:t>
            </a:r>
          </a:p>
          <a:p>
            <a:pPr marL="68400" indent="0">
              <a:buNone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#' @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useDynLib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circle, .registration = TRUE</a:t>
            </a:r>
          </a:p>
          <a:p>
            <a:pPr marL="68400" indent="0">
              <a:buNone/>
            </a:pP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&lt;- function(r)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  .Call('_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', PACKAGE = 'circle', r)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600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2A414-A739-4E53-8E1A-FC0D458B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Benefits and </a:t>
            </a:r>
            <a:r>
              <a:rPr lang="de-DE" dirty="0" err="1"/>
              <a:t>drawbacks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DFA0F8-5E1C-44FE-BBA3-774276C81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Benefits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C++ in R: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lvl="1"/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efficient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faster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Drawbacks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C++ in R: </a:t>
            </a:r>
          </a:p>
          <a:p>
            <a:pPr lvl="1"/>
            <a:r>
              <a:rPr lang="de-DE" dirty="0"/>
              <a:t>More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error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prone</a:t>
            </a:r>
            <a:r>
              <a:rPr lang="de-DE" dirty="0"/>
              <a:t>: </a:t>
            </a:r>
          </a:p>
          <a:p>
            <a:pPr lvl="2"/>
            <a:r>
              <a:rPr lang="de-DE" dirty="0" err="1"/>
              <a:t>the</a:t>
            </a:r>
            <a:r>
              <a:rPr lang="de-DE" dirty="0"/>
              <a:t> C++ code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rules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C++ </a:t>
            </a:r>
            <a:r>
              <a:rPr lang="de-DE" dirty="0" err="1">
                <a:sym typeface="Wingdings" panose="05000000000000000000" pitchFamily="2" charset="2"/>
              </a:rPr>
              <a:t>functions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produce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console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output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messages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errors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warnings</a:t>
            </a:r>
            <a:r>
              <a:rPr lang="de-DE" dirty="0">
                <a:sym typeface="Wingdings" panose="05000000000000000000" pitchFamily="2" charset="2"/>
              </a:rPr>
              <a:t>).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C++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complex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language</a:t>
            </a:r>
            <a:r>
              <a:rPr lang="de-DE" dirty="0">
                <a:sym typeface="Wingdings" panose="05000000000000000000" pitchFamily="2" charset="2"/>
              </a:rPr>
              <a:t>: e.g., </a:t>
            </a:r>
            <a:r>
              <a:rPr lang="de-DE" dirty="0" err="1">
                <a:sym typeface="Wingdings" panose="05000000000000000000" pitchFamily="2" charset="2"/>
              </a:rPr>
              <a:t>debugging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nightmare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84A1-6364-43A4-A3B6-60CE6B50DE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FEFB4C-DFF3-4DE2-805E-02D38B8EE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71295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0A1C9-94CF-4D99-A40E-96F3B5E6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EE1DA6-1725-4156-98D5-3F75A62C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Edit an C/C++ code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>
                <a:latin typeface="Consolas" panose="020B0609020204030204" pitchFamily="49" charset="0"/>
              </a:rPr>
              <a:t>Load All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load_all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latin typeface="Consolas" panose="020B0609020204030204" pitchFamily="49" charset="0"/>
              </a:rPr>
              <a:t>Ctrl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Cmd+Shift+L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Experiment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01745-D1B0-45FA-892A-51F0FC8AC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1A31A-28AC-476A-AC74-4180432DE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30</a:t>
            </a:fld>
            <a:endParaRPr lang="de-DE" altLang="de-DE"/>
          </a:p>
        </p:txBody>
      </p:sp>
      <p:pic>
        <p:nvPicPr>
          <p:cNvPr id="6" name="Grafik 5" descr="Kreise mit Pfeilen">
            <a:extLst>
              <a:ext uri="{FF2B5EF4-FFF2-40B4-BE49-F238E27FC236}">
                <a16:creationId xmlns:a16="http://schemas.microsoft.com/office/drawing/2014/main" id="{1B5696CA-C075-49CF-8F30-E359943D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3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280ADED-75CB-485E-B6F3-CBC402B6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rules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C++ code</a:t>
            </a:r>
            <a:endParaRPr lang="de-DE" dirty="0"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9FBB5F-7850-4A93-835D-3725DA826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009DBB-9A97-4CA3-9E7B-06057686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6A457E-D364-4BE9-B17D-CF1F4D905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45653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6FA187F-6A98-4011-8581-35944D0E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C/C++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F6953DD-77CE-44B2-819E-2EA11D0C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Never </a:t>
            </a:r>
            <a:r>
              <a:rPr lang="de-DE" dirty="0" err="1"/>
              <a:t>use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assert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abort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exit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user‘s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Rprintf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</a:rPr>
              <a:t>not </a:t>
            </a:r>
            <a:r>
              <a:rPr lang="de-DE" dirty="0" err="1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printf</a:t>
            </a:r>
            <a:r>
              <a:rPr lang="de-DE" dirty="0">
                <a:solidFill>
                  <a:srgbClr val="FF000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2B95CA-F0A6-4E4B-8DE3-56209881E8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See WRE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CCBC49-FCD0-49A5-AA52-7738A8B26E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1913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16595-7880-476C-AA57-DBF98D2C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interruption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B7B0-8BCD-4D78-A2B5-03C368E14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In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loops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R_CheckUserInterrupt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abort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/her R </a:t>
            </a:r>
            <a:r>
              <a:rPr lang="de-DE" dirty="0" err="1"/>
              <a:t>job</a:t>
            </a:r>
            <a:r>
              <a:rPr lang="de-DE" dirty="0"/>
              <a:t> (</a:t>
            </a:r>
            <a:r>
              <a:rPr lang="de-DE" dirty="0" err="1"/>
              <a:t>your</a:t>
            </a:r>
            <a:r>
              <a:rPr lang="de-DE" dirty="0"/>
              <a:t> C/C++ </a:t>
            </a:r>
            <a:r>
              <a:rPr lang="de-DE" dirty="0" err="1"/>
              <a:t>function</a:t>
            </a:r>
            <a:r>
              <a:rPr lang="de-DE" dirty="0"/>
              <a:t>) and </a:t>
            </a:r>
            <a:r>
              <a:rPr lang="de-DE" dirty="0" err="1"/>
              <a:t>terminates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lvl="1"/>
            <a:r>
              <a:rPr lang="de-DE" dirty="0">
                <a:solidFill>
                  <a:srgbClr val="C00000"/>
                </a:solidFill>
              </a:rPr>
              <a:t>Note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parallelization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carefully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must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time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threads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.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F0DA70-900E-4232-8A61-2C1F0C772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BA2F1E-231B-484D-822D-E31FC88637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2062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5938A-80AC-4694-A5A8-03390BC4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967424-6D6D-415D-8FC1-177EDFFC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numbers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: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unif_rand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norm_rand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exp_rand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</a:t>
            </a:r>
          </a:p>
          <a:p>
            <a:pPr marL="68400" indent="0">
              <a:buNone/>
            </a:pPr>
            <a:r>
              <a:rPr lang="en-US" dirty="0"/>
              <a:t>But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</a:t>
            </a:r>
            <a:r>
              <a:rPr lang="en-US" dirty="0"/>
              <a:t> that RNG command you must write: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GetRNGstate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 // tells C++ which state is next</a:t>
            </a:r>
          </a:p>
          <a:p>
            <a:pPr marL="68400" indent="0">
              <a:buNone/>
            </a:pPr>
            <a:r>
              <a:rPr lang="en-US" dirty="0"/>
              <a:t>And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after</a:t>
            </a:r>
            <a:r>
              <a:rPr lang="en-US" dirty="0"/>
              <a:t> the RNG command you must write: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PutRNGstate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(); // tells C++ that the next state must be used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7411-F45D-40BA-A36C-7CF724BF7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25811D-FA22-405A-8BF4-808909941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6983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D1DF3-0961-4109-83C3-D5B28E71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Winbuilder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9AA4BB-E1D8-43F4-88F0-B13E0808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Mac </a:t>
            </a:r>
            <a:r>
              <a:rPr lang="de-DE" dirty="0" err="1"/>
              <a:t>or</a:t>
            </a:r>
            <a:r>
              <a:rPr lang="de-DE" dirty="0"/>
              <a:t> Linux and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Windows </a:t>
            </a:r>
            <a:r>
              <a:rPr lang="de-DE" dirty="0" err="1"/>
              <a:t>compatibility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hlinkClick r:id="rId2"/>
              </a:rPr>
              <a:t>https://win-builder.r-project.org/</a:t>
            </a:r>
            <a:r>
              <a:rPr lang="de-DE" dirty="0"/>
              <a:t> </a:t>
            </a:r>
            <a:r>
              <a:rPr lang="de-DE" dirty="0" err="1"/>
              <a:t>or</a:t>
            </a:r>
            <a:endParaRPr lang="de-DE" dirty="0"/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build_win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1AF560-A3B4-4910-A6A7-8997DBBD1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5CCE4-3823-475D-BF6C-DB72B1B2CF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150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67983-4D2F-45D2-9D12-FD54A520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13875C-DE95-4E3D-9ACF-64E0284418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1546225"/>
                <a:ext cx="8362950" cy="3036888"/>
              </a:xfrm>
            </p:spPr>
            <p:txBody>
              <a:bodyPr/>
              <a:lstStyle/>
              <a:p>
                <a:pPr marL="68400" indent="0">
                  <a:buNone/>
                </a:pPr>
                <a:r>
                  <a:rPr lang="de-DE" dirty="0"/>
                  <a:t>All </a:t>
                </a:r>
                <a:r>
                  <a:rPr lang="de-DE" dirty="0" err="1"/>
                  <a:t>files</a:t>
                </a:r>
                <a:r>
                  <a:rPr lang="de-DE" dirty="0"/>
                  <a:t> </a:t>
                </a:r>
                <a:r>
                  <a:rPr lang="de-DE" dirty="0" err="1"/>
                  <a:t>connected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C++ </a:t>
                </a:r>
                <a:r>
                  <a:rPr lang="de-DE" dirty="0" err="1"/>
                  <a:t>belong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</a:rPr>
                  <a:t>src</a:t>
                </a:r>
                <a:r>
                  <a:rPr lang="de-DE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</a:rPr>
                  <a:t>/</a:t>
                </a:r>
                <a:r>
                  <a:rPr lang="de-DE" dirty="0"/>
                  <a:t> </a:t>
                </a:r>
                <a:r>
                  <a:rPr lang="de-DE" dirty="0" err="1"/>
                  <a:t>folder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Sources </a:t>
                </a:r>
                <a:r>
                  <a:rPr lang="de-DE" dirty="0" err="1"/>
                  <a:t>files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</a:p>
              <a:p>
                <a:pPr lvl="2"/>
                <a:r>
                  <a:rPr lang="de-DE" dirty="0"/>
                  <a:t>C++ </a:t>
                </a:r>
                <a:r>
                  <a:rPr lang="de-DE" dirty="0" err="1"/>
                  <a:t>file</a:t>
                </a:r>
                <a:r>
                  <a:rPr lang="de-DE" dirty="0"/>
                  <a:t> </a:t>
                </a:r>
                <a:r>
                  <a:rPr lang="de-DE" dirty="0" err="1"/>
                  <a:t>extensions</a:t>
                </a:r>
                <a:r>
                  <a:rPr lang="de-DE" dirty="0"/>
                  <a:t>: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.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cpp</a:t>
                </a:r>
                <a:r>
                  <a:rPr lang="de-DE" dirty="0"/>
                  <a:t> and</a:t>
                </a:r>
              </a:p>
              <a:p>
                <a:pPr lvl="2"/>
                <a:r>
                  <a:rPr lang="de-DE" dirty="0"/>
                  <a:t>C </a:t>
                </a:r>
                <a:r>
                  <a:rPr lang="de-DE" dirty="0" err="1"/>
                  <a:t>file</a:t>
                </a:r>
                <a:r>
                  <a:rPr lang="de-DE" dirty="0"/>
                  <a:t> </a:t>
                </a:r>
                <a:r>
                  <a:rPr lang="de-DE" dirty="0" err="1"/>
                  <a:t>extension</a:t>
                </a:r>
                <a:r>
                  <a:rPr lang="de-DE" dirty="0"/>
                  <a:t>: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.c</a:t>
                </a:r>
                <a:endParaRPr lang="de-DE" dirty="0"/>
              </a:p>
              <a:p>
                <a:pPr lvl="1"/>
                <a:r>
                  <a:rPr lang="de-DE" dirty="0"/>
                  <a:t>Header </a:t>
                </a:r>
                <a:r>
                  <a:rPr lang="de-DE" dirty="0" err="1"/>
                  <a:t>files</a:t>
                </a:r>
                <a:r>
                  <a:rPr lang="de-DE" dirty="0"/>
                  <a:t>: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.h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headers</a:t>
                </a:r>
                <a:r>
                  <a:rPr lang="de-DE" dirty="0"/>
                  <a:t> (do </a:t>
                </a:r>
                <a:r>
                  <a:rPr lang="de-DE" dirty="0">
                    <a:solidFill>
                      <a:srgbClr val="FF0000"/>
                    </a:solidFill>
                  </a:rPr>
                  <a:t>not </a:t>
                </a:r>
                <a:r>
                  <a:rPr lang="de-DE" dirty="0" err="1">
                    <a:solidFill>
                      <a:srgbClr val="FF0000"/>
                    </a:solidFill>
                  </a:rPr>
                  <a:t>use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.</a:t>
                </a:r>
                <a:r>
                  <a:rPr lang="de-DE" dirty="0" err="1">
                    <a:solidFill>
                      <a:schemeClr val="accent3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hpp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 err="1"/>
                  <a:t>Compilation</a:t>
                </a:r>
                <a:r>
                  <a:rPr lang="de-DE" dirty="0"/>
                  <a:t> and </a:t>
                </a:r>
                <a:r>
                  <a:rPr lang="de-DE" dirty="0" err="1"/>
                  <a:t>linking</a:t>
                </a:r>
                <a:r>
                  <a:rPr lang="de-DE" dirty="0"/>
                  <a:t> </a:t>
                </a:r>
                <a:r>
                  <a:rPr lang="de-DE" dirty="0" err="1"/>
                  <a:t>info</a:t>
                </a:r>
                <a:r>
                  <a:rPr lang="de-DE" dirty="0"/>
                  <a:t>: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specify</a:t>
                </a:r>
                <a:r>
                  <a:rPr lang="de-DE" dirty="0"/>
                  <a:t>, e.g., </a:t>
                </a:r>
                <a:r>
                  <a:rPr lang="de-DE" dirty="0" err="1"/>
                  <a:t>the</a:t>
                </a:r>
                <a:r>
                  <a:rPr lang="de-DE" dirty="0"/>
                  <a:t> C++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, </a:t>
                </a:r>
                <a:r>
                  <a:rPr lang="de-DE" dirty="0" err="1"/>
                  <a:t>create</a:t>
                </a:r>
                <a:r>
                  <a:rPr lang="de-DE" dirty="0"/>
                  <a:t> a </a:t>
                </a:r>
              </a:p>
              <a:p>
                <a:pPr lvl="2"/>
                <a:r>
                  <a:rPr lang="de-DE" dirty="0" err="1"/>
                  <a:t>file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</a:rPr>
                  <a:t>Makevars</a:t>
                </a:r>
                <a:r>
                  <a:rPr lang="de-DE" dirty="0"/>
                  <a:t> (</a:t>
                </a:r>
                <a:r>
                  <a:rPr lang="de-DE" dirty="0" err="1"/>
                  <a:t>for</a:t>
                </a:r>
                <a:r>
                  <a:rPr lang="de-DE" dirty="0"/>
                  <a:t> Linux and Mac)</a:t>
                </a:r>
              </a:p>
              <a:p>
                <a:pPr lvl="2"/>
                <a:r>
                  <a:rPr lang="de-DE" dirty="0" err="1"/>
                  <a:t>file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</a:rPr>
                  <a:t>Makevars.win</a:t>
                </a:r>
                <a:r>
                  <a:rPr lang="de-DE" dirty="0"/>
                  <a:t> (</a:t>
                </a:r>
                <a:r>
                  <a:rPr lang="de-DE" dirty="0" err="1"/>
                  <a:t>for</a:t>
                </a:r>
                <a:r>
                  <a:rPr lang="de-DE" dirty="0"/>
                  <a:t> Windows) 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accent3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CXX_STD = CXX</a:t>
                </a:r>
                <a:r>
                  <a:rPr lang="de-DE" dirty="0">
                    <a:solidFill>
                      <a:schemeClr val="accent1">
                        <a:lumMod val="50000"/>
                      </a:schemeClr>
                    </a:solidFill>
                    <a:latin typeface="Inconsolata" panose="00000509000000000000" pitchFamily="49" charset="0"/>
                    <a:ea typeface="Inconsolata" panose="00000509000000000000" pitchFamily="49" charset="0"/>
                  </a:rPr>
                  <a:t>11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specifying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dirty="0"/>
                          <m:t>11</m:t>
                        </m:r>
                      </m:e>
                      <m:sup>
                        <m:r>
                          <m:rPr>
                            <m:nor/>
                          </m:rPr>
                          <a:rPr lang="de-DE" dirty="0"/>
                          <m:t>th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13875C-DE95-4E3D-9ACF-64E028441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546225"/>
                <a:ext cx="8362950" cy="3036888"/>
              </a:xfrm>
              <a:blipFill>
                <a:blip r:embed="rId2"/>
                <a:stretch>
                  <a:fillRect t="-1205" b="-74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BFA637-BEDF-4B0D-8F35-7FCA9EC3F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074C22-6894-42AC-A490-645F68C8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4714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67983-4D2F-45D2-9D12-FD54A520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3875C-DE95-4E3D-9ACF-64E028441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/>
              <a:t>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C++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Typicall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C++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wrapping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functions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in R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a C++ </a:t>
            </a:r>
            <a:r>
              <a:rPr lang="de-DE" dirty="0" err="1"/>
              <a:t>function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wrap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a </a:t>
            </a:r>
            <a:r>
              <a:rPr lang="de-DE" dirty="0" err="1"/>
              <a:t>wrapping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R. </a:t>
            </a:r>
          </a:p>
          <a:p>
            <a:pPr lvl="2"/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C++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different.</a:t>
            </a:r>
          </a:p>
          <a:p>
            <a:pPr lvl="3"/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naming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C++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wrapping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functions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R: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pkgname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&gt;_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init.c</a:t>
            </a:r>
            <a:endParaRPr lang="de-DE" dirty="0"/>
          </a:p>
          <a:p>
            <a:pPr lvl="2"/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register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BFA637-BEDF-4B0D-8F35-7FCA9EC3F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074C22-6894-42AC-A490-645F68C8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354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8132B-9A0A-4EE4-9788-7645430F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cpp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8C4D96-F1E3-4BEA-8B09-4C4EA76ED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AC7948-D174-4B19-AB7A-5F17941FC5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0E4DCA-0CA2-4E2C-8085-C294A0C345B5}"/>
              </a:ext>
            </a:extLst>
          </p:cNvPr>
          <p:cNvSpPr txBox="1">
            <a:spLocks/>
          </p:cNvSpPr>
          <p:nvPr/>
        </p:nvSpPr>
        <p:spPr bwMode="auto">
          <a:xfrm>
            <a:off x="2650286" y="915566"/>
            <a:ext cx="4369986" cy="3586400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file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circle.cpp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R.h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C_PI = 3.14159265358979323846;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power(double x, int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double result = 1;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for (int ii = 0; ii &lt;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; ii++) result = result * x;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return result;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 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calculate circle area A = pi * r^2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(double r)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double A =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C_PI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power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(r, 2);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Rprintf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("The area of the circle is\n:", A);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return A;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7BDCB8A-9D7D-4F4F-929B-FEF443A32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05489"/>
            <a:ext cx="103617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3.14159265358979323846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DE256F-B3B4-45FD-B336-339E303F3CE5}"/>
              </a:ext>
            </a:extLst>
          </p:cNvPr>
          <p:cNvSpPr txBox="1"/>
          <p:nvPr/>
        </p:nvSpPr>
        <p:spPr>
          <a:xfrm>
            <a:off x="429033" y="3320115"/>
            <a:ext cx="1694695" cy="2769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err="1"/>
              <a:t>Function</a:t>
            </a:r>
            <a:r>
              <a:rPr lang="de-DE" sz="1200" dirty="0"/>
              <a:t> </a:t>
            </a:r>
            <a:r>
              <a:rPr lang="de-DE" sz="1200" dirty="0" err="1"/>
              <a:t>we</a:t>
            </a:r>
            <a:r>
              <a:rPr lang="de-DE" sz="1200" dirty="0"/>
              <a:t> </a:t>
            </a:r>
            <a:r>
              <a:rPr lang="de-DE" sz="1200" dirty="0" err="1"/>
              <a:t>want</a:t>
            </a:r>
            <a:r>
              <a:rPr lang="de-DE" sz="1200" dirty="0"/>
              <a:t> in 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AA9005-887E-4C7F-BA89-F92A06ED59D8}"/>
              </a:ext>
            </a:extLst>
          </p:cNvPr>
          <p:cNvSpPr txBox="1"/>
          <p:nvPr/>
        </p:nvSpPr>
        <p:spPr>
          <a:xfrm>
            <a:off x="427704" y="1780784"/>
            <a:ext cx="1479892" cy="2769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/>
              <a:t>Nuissance</a:t>
            </a:r>
            <a:r>
              <a:rPr lang="de-DE" sz="1200" dirty="0"/>
              <a:t> </a:t>
            </a:r>
            <a:r>
              <a:rPr lang="de-DE" sz="1200" dirty="0" err="1"/>
              <a:t>function</a:t>
            </a:r>
            <a:endParaRPr lang="de-DE" sz="12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0685033-58AD-4754-9E22-473CFD6D995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907596" y="1919284"/>
            <a:ext cx="742690" cy="91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D195698-3275-40CE-8E05-767FB99E5A2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23728" y="3458615"/>
            <a:ext cx="526558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8132B-9A0A-4EE4-9788-7645430F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cpp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– outsource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8C4D96-F1E3-4BEA-8B09-4C4EA76ED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AC7948-D174-4B19-AB7A-5F17941FC5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C0E4DCA-0CA2-4E2C-8085-C294A0C345B5}"/>
              </a:ext>
            </a:extLst>
          </p:cNvPr>
          <p:cNvSpPr txBox="1">
            <a:spLocks/>
          </p:cNvSpPr>
          <p:nvPr/>
        </p:nvSpPr>
        <p:spPr bwMode="auto">
          <a:xfrm>
            <a:off x="2650480" y="1851670"/>
            <a:ext cx="3843428" cy="2503160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file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circle.cpp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#include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tools.h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 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for C_PI and power()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calculate circle area A = pi * r^2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circlearea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(double r)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double A =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C_PI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*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power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(r, 2);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Rprintf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("The area of the circle is\n:", A);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return A;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...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7BDCB8A-9D7D-4F4F-929B-FEF443A32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05489"/>
            <a:ext cx="103617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3.14159265358979323846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6A2458-A40D-4203-B638-40FC56C24197}"/>
              </a:ext>
            </a:extLst>
          </p:cNvPr>
          <p:cNvSpPr txBox="1"/>
          <p:nvPr/>
        </p:nvSpPr>
        <p:spPr>
          <a:xfrm>
            <a:off x="434856" y="2707713"/>
            <a:ext cx="1694695" cy="2769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err="1"/>
              <a:t>Function</a:t>
            </a:r>
            <a:r>
              <a:rPr lang="de-DE" sz="1200" dirty="0"/>
              <a:t> </a:t>
            </a:r>
            <a:r>
              <a:rPr lang="de-DE" sz="1200" dirty="0" err="1"/>
              <a:t>we</a:t>
            </a:r>
            <a:r>
              <a:rPr lang="de-DE" sz="1200" dirty="0"/>
              <a:t> </a:t>
            </a:r>
            <a:r>
              <a:rPr lang="de-DE" sz="1200" dirty="0" err="1"/>
              <a:t>want</a:t>
            </a:r>
            <a:r>
              <a:rPr lang="de-DE" sz="1200" dirty="0"/>
              <a:t> in 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3BCFFDA-5CC4-461F-9117-1649B1CC7E2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29551" y="2846213"/>
            <a:ext cx="526558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06707EA-09EC-4687-8B7E-8E5787827A5E}"/>
              </a:ext>
            </a:extLst>
          </p:cNvPr>
          <p:cNvSpPr txBox="1"/>
          <p:nvPr/>
        </p:nvSpPr>
        <p:spPr>
          <a:xfrm>
            <a:off x="434856" y="2072072"/>
            <a:ext cx="1400841" cy="2769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/>
              <a:t>Outsourcing code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6606463-7F8F-47A8-AF9E-2FB6E970F89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35697" y="2210572"/>
            <a:ext cx="814783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8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ACA55-0F4E-421A-8653-60734F6B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Outsourced</a:t>
            </a:r>
            <a:r>
              <a:rPr lang="de-DE" dirty="0"/>
              <a:t> code (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cpp</a:t>
            </a:r>
            <a:r>
              <a:rPr lang="de-DE" dirty="0"/>
              <a:t> and </a:t>
            </a:r>
            <a:r>
              <a:rPr lang="de-DE" dirty="0">
                <a:latin typeface="Consolas" panose="020B0609020204030204" pitchFamily="49" charset="0"/>
              </a:rPr>
              <a:t>.h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2E9C62-FA5C-4B31-9926-CDC5588EF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411FE0-A104-45F1-8A1A-B19F8D432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D903929-F016-4302-BBF5-7F9000875D0B}"/>
              </a:ext>
            </a:extLst>
          </p:cNvPr>
          <p:cNvSpPr txBox="1">
            <a:spLocks/>
          </p:cNvSpPr>
          <p:nvPr/>
        </p:nvSpPr>
        <p:spPr bwMode="auto">
          <a:xfrm>
            <a:off x="535736" y="1995686"/>
            <a:ext cx="3843428" cy="2241438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file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tools.cpp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calculate x to the power of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power(double x, int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double result = 1;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for (int ii = 0; ii &lt; 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; ii++) {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  result = result * x;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}  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 return result;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} 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9A6C23F-06F2-4E08-A838-AA7BAC0AAECC}"/>
              </a:ext>
            </a:extLst>
          </p:cNvPr>
          <p:cNvSpPr txBox="1">
            <a:spLocks/>
          </p:cNvSpPr>
          <p:nvPr/>
        </p:nvSpPr>
        <p:spPr bwMode="auto">
          <a:xfrm>
            <a:off x="4572000" y="1785520"/>
            <a:ext cx="4379162" cy="2658438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// file </a:t>
            </a:r>
            <a:r>
              <a:rPr lang="en-US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tools.h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ifndef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TOOLS_H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#define TOOLS_H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#include &lt;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R.h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ifndef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C_PI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#define C_PI 3.14159265358979323846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#endif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double power(double, int);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416922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C1180-5BC7-43DA-9B84-CE3F5932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nsolas" panose="020B0609020204030204" pitchFamily="49" charset="0"/>
              </a:rPr>
              <a:t>Makevars</a:t>
            </a:r>
            <a:r>
              <a:rPr lang="de-DE" dirty="0"/>
              <a:t> and </a:t>
            </a:r>
            <a:r>
              <a:rPr lang="de-DE" dirty="0" err="1">
                <a:latin typeface="Consolas" panose="020B0609020204030204" pitchFamily="49" charset="0"/>
              </a:rPr>
              <a:t>Makevars.win</a:t>
            </a:r>
            <a:r>
              <a:rPr lang="de-DE" dirty="0"/>
              <a:t> – Flags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59A2BB-C864-4233-AC61-49709A940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3B4B5-8E90-4854-9CF3-7DBE8BE45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FAA85F-5FFD-4AC3-ADAD-11373885060D}"/>
              </a:ext>
            </a:extLst>
          </p:cNvPr>
          <p:cNvSpPr txBox="1">
            <a:spLocks/>
          </p:cNvSpPr>
          <p:nvPr/>
        </p:nvSpPr>
        <p:spPr bwMode="auto">
          <a:xfrm>
            <a:off x="611560" y="2280909"/>
            <a:ext cx="2592288" cy="201622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file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Makevars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C++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standard</a:t>
            </a: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CXX_STD = CXX11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important libraries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PKG_LIBS = $(GSL_LIBS)</a:t>
            </a: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...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0EEB499-FD06-4AAA-9BE7-66985805CEA7}"/>
              </a:ext>
            </a:extLst>
          </p:cNvPr>
          <p:cNvSpPr txBox="1">
            <a:spLocks/>
          </p:cNvSpPr>
          <p:nvPr/>
        </p:nvSpPr>
        <p:spPr bwMode="auto">
          <a:xfrm>
            <a:off x="4598155" y="2280909"/>
            <a:ext cx="3997786" cy="2016224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file</a:t>
            </a: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Makevars.win</a:t>
            </a:r>
            <a:endParaRPr lang="de-DE" sz="1200" dirty="0">
              <a:solidFill>
                <a:schemeClr val="accent2">
                  <a:lumMod val="60000"/>
                  <a:lumOff val="4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C++ </a:t>
            </a:r>
            <a:r>
              <a:rPr lang="de-DE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standard</a:t>
            </a:r>
            <a:endParaRPr lang="de-DE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sz="12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CXX_STD = CXX11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important libraries</a:t>
            </a: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PKG_LIBS = -L$(LIB_GSL)/lib -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lgsl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-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lgslcblas</a:t>
            </a: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 –</a:t>
            </a:r>
            <a:r>
              <a:rPr lang="en-US" sz="12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lR</a:t>
            </a: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endParaRPr lang="en-US" sz="12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1200" dirty="0">
                <a:latin typeface="Inconsolata" panose="00000509000000000000" pitchFamily="49" charset="0"/>
                <a:ea typeface="Inconsolata" panose="00000509000000000000" pitchFamily="49" charset="0"/>
              </a:rPr>
              <a:t># ...</a:t>
            </a:r>
          </a:p>
        </p:txBody>
      </p:sp>
    </p:spTree>
    <p:extLst>
      <p:ext uri="{BB962C8B-B14F-4D97-AF65-F5344CB8AC3E}">
        <p14:creationId xmlns:p14="http://schemas.microsoft.com/office/powerpoint/2010/main" val="609685212"/>
      </p:ext>
    </p:extLst>
  </p:cSld>
  <p:clrMapOvr>
    <a:masterClrMapping/>
  </p:clrMapOvr>
</p:sld>
</file>

<file path=ppt/theme/theme1.xml><?xml version="1.0" encoding="utf-8"?>
<a:theme xmlns:a="http://schemas.openxmlformats.org/drawingml/2006/main" name="04_psychologie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FB04_Präsentationsvorlage_16-9-Format_FB04</Template>
  <TotalTime>0</TotalTime>
  <Words>2690</Words>
  <Application>Microsoft Office PowerPoint</Application>
  <PresentationFormat>Bildschirmpräsentation (16:9)</PresentationFormat>
  <Paragraphs>390</Paragraphs>
  <Slides>35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Consolas</vt:lpstr>
      <vt:lpstr>Arial Unicode MS</vt:lpstr>
      <vt:lpstr>Inconsolata</vt:lpstr>
      <vt:lpstr>Wingdings</vt:lpstr>
      <vt:lpstr>04_psychologie</vt:lpstr>
      <vt:lpstr>Image</vt:lpstr>
      <vt:lpstr>Building R-packages – C/C++ integration</vt:lpstr>
      <vt:lpstr>Learning objective</vt:lpstr>
      <vt:lpstr>Benefits and drawbacks</vt:lpstr>
      <vt:lpstr>The basic structure</vt:lpstr>
      <vt:lpstr>The basic structure</vt:lpstr>
      <vt:lpstr>A basic .cpp file example</vt:lpstr>
      <vt:lpstr>A .cpp file example – outsource code</vt:lpstr>
      <vt:lpstr>Outsourced code (.cpp and .h)</vt:lpstr>
      <vt:lpstr>Makevars and Makevars.win – Flags </vt:lpstr>
      <vt:lpstr>&lt;pkgname&gt;_init.c</vt:lpstr>
      <vt:lpstr>&lt;pkgname&gt;_init.c</vt:lpstr>
      <vt:lpstr>Native C/C++ integration</vt:lpstr>
      <vt:lpstr>Wrapping file</vt:lpstr>
      <vt:lpstr>A wrapping file example</vt:lpstr>
      <vt:lpstr>Convert R objects to C/C++ objects</vt:lpstr>
      <vt:lpstr>INTEGER() and REAL() functions</vt:lpstr>
      <vt:lpstr>CHAR() function</vt:lpstr>
      <vt:lpstr>Protecting your output R objects</vt:lpstr>
      <vt:lpstr>Protecting your output R objects</vt:lpstr>
      <vt:lpstr>Protecting your output R objects</vt:lpstr>
      <vt:lpstr>What to consider next</vt:lpstr>
      <vt:lpstr>R function with .Call to C++</vt:lpstr>
      <vt:lpstr>What to consider</vt:lpstr>
      <vt:lpstr>Workflow</vt:lpstr>
      <vt:lpstr>C++ integration via Rcpp</vt:lpstr>
      <vt:lpstr>Literature</vt:lpstr>
      <vt:lpstr>Package Rcpp</vt:lpstr>
      <vt:lpstr>What to do next</vt:lpstr>
      <vt:lpstr>R function with .Call to C++</vt:lpstr>
      <vt:lpstr>Workflow</vt:lpstr>
      <vt:lpstr>General rules for C++ code</vt:lpstr>
      <vt:lpstr>C/C++ functions</vt:lpstr>
      <vt:lpstr>Check for user interruption</vt:lpstr>
      <vt:lpstr>Random number generator</vt:lpstr>
      <vt:lpstr>Winbuilder</vt:lpstr>
    </vt:vector>
  </TitlesOfParts>
  <Company>Philipps-Universität Marburg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 Hartmann</dc:creator>
  <cp:lastModifiedBy>Raphael Hartmann</cp:lastModifiedBy>
  <cp:revision>1091</cp:revision>
  <dcterms:created xsi:type="dcterms:W3CDTF">2022-01-20T10:44:10Z</dcterms:created>
  <dcterms:modified xsi:type="dcterms:W3CDTF">2022-07-04T21:45:56Z</dcterms:modified>
</cp:coreProperties>
</file>